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notesMasterIdLst>
    <p:notesMasterId r:id="rId24"/>
  </p:notesMasterIdLst>
  <p:sldIdLst>
    <p:sldId id="803" r:id="rId6"/>
    <p:sldId id="819" r:id="rId7"/>
    <p:sldId id="613" r:id="rId8"/>
    <p:sldId id="813" r:id="rId9"/>
    <p:sldId id="814" r:id="rId10"/>
    <p:sldId id="815" r:id="rId11"/>
    <p:sldId id="816" r:id="rId12"/>
    <p:sldId id="796" r:id="rId13"/>
    <p:sldId id="811" r:id="rId14"/>
    <p:sldId id="799" r:id="rId15"/>
    <p:sldId id="800" r:id="rId16"/>
    <p:sldId id="806" r:id="rId17"/>
    <p:sldId id="807" r:id="rId18"/>
    <p:sldId id="805" r:id="rId19"/>
    <p:sldId id="804" r:id="rId20"/>
    <p:sldId id="642" r:id="rId21"/>
    <p:sldId id="818" r:id="rId22"/>
    <p:sldId id="817" r:id="rId2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LD, ADAM M [AG/1005]" initials="GAM[" lastIdx="3" clrIdx="0">
    <p:extLst>
      <p:ext uri="{19B8F6BF-5375-455C-9EA6-DF929625EA0E}">
        <p15:presenceInfo xmlns:p15="http://schemas.microsoft.com/office/powerpoint/2012/main" userId="S-1-5-21-2066316708-82846456-1609722162-3907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BF13"/>
    <a:srgbClr val="DAF5FE"/>
    <a:srgbClr val="F3FEFF"/>
    <a:srgbClr val="DAFEFC"/>
    <a:srgbClr val="FFFFFF"/>
    <a:srgbClr val="F9F1DC"/>
    <a:srgbClr val="336650"/>
    <a:srgbClr val="D14E05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6522" autoAdjust="0"/>
  </p:normalViewPr>
  <p:slideViewPr>
    <p:cSldViewPr>
      <p:cViewPr varScale="1">
        <p:scale>
          <a:sx n="111" d="100"/>
          <a:sy n="111" d="100"/>
        </p:scale>
        <p:origin x="8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D5D2DB4-62AA-4DCA-8EB0-0F2C94AC9219}" type="datetimeFigureOut">
              <a:rPr lang="en-US" smtClean="0"/>
              <a:pPr/>
              <a:t>1/26/2017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DCAA757-5B55-4E41-BDE5-188A4556CB6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33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Understand environments</a:t>
            </a:r>
          </a:p>
          <a:p>
            <a:r>
              <a:rPr lang="en-US"/>
              <a:t>Evaluate Environment clusters from Breeding perspective</a:t>
            </a:r>
          </a:p>
          <a:p>
            <a:r>
              <a:rPr lang="en-US"/>
              <a:t>Know</a:t>
            </a:r>
            <a:r>
              <a:rPr lang="en-US" baseline="0"/>
              <a:t> your pipeline</a:t>
            </a:r>
          </a:p>
          <a:p>
            <a:r>
              <a:rPr lang="en-US" baseline="0"/>
              <a:t>Environments and pipelines interact</a:t>
            </a:r>
          </a:p>
          <a:p>
            <a:r>
              <a:rPr lang="en-US" baseline="0"/>
              <a:t>Quantify </a:t>
            </a:r>
            <a:r>
              <a:rPr lang="en-US" baseline="0" err="1"/>
              <a:t>GxE</a:t>
            </a:r>
            <a:endParaRPr lang="en-US" baseline="0"/>
          </a:p>
          <a:p>
            <a:r>
              <a:rPr lang="en-US" baseline="0"/>
              <a:t>How many locations do you need?</a:t>
            </a:r>
          </a:p>
          <a:p>
            <a:r>
              <a:rPr lang="en-US" baseline="0"/>
              <a:t>Where do you place them?</a:t>
            </a:r>
          </a:p>
          <a:p>
            <a:r>
              <a:rPr lang="en-US" baseline="0"/>
              <a:t>Prioritize </a:t>
            </a:r>
            <a:r>
              <a:rPr lang="en-US" baseline="0" err="1"/>
              <a:t>environemnts</a:t>
            </a:r>
            <a:r>
              <a:rPr lang="en-US" baseline="0"/>
              <a:t> to represent our customers.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3686B-A674-4800-BDB0-82008501BEB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1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Sampling</a:t>
            </a:r>
            <a:r>
              <a:rPr lang="en-US" baseline="0" dirty="0"/>
              <a:t> hybrids for performance follows a three step hierarchy:</a:t>
            </a:r>
          </a:p>
          <a:p>
            <a:pPr marL="228897" indent="-228897">
              <a:buAutoNum type="arabicParenR"/>
            </a:pPr>
            <a:r>
              <a:rPr lang="en-US" baseline="0" dirty="0"/>
              <a:t>Capturing G*E: Identify consistencies in our products performance</a:t>
            </a:r>
          </a:p>
          <a:p>
            <a:pPr marL="228897" indent="-228897">
              <a:buAutoNum type="arabicParenR"/>
            </a:pPr>
            <a:r>
              <a:rPr lang="en-US" baseline="0" dirty="0"/>
              <a:t>Representing Factors: Learn how specific factors affect our products performance</a:t>
            </a:r>
          </a:p>
          <a:p>
            <a:pPr marL="228897" indent="-228897">
              <a:buAutoNum type="arabicParenR"/>
            </a:pPr>
            <a:r>
              <a:rPr lang="en-US" baseline="0" dirty="0"/>
              <a:t>Proportional to Population: Summary statistics estimate population parameters</a:t>
            </a:r>
          </a:p>
          <a:p>
            <a:pPr marL="228897" indent="-228897">
              <a:buAutoNum type="arabicParenR"/>
            </a:pPr>
            <a:endParaRPr lang="en-US" baseline="0" dirty="0"/>
          </a:p>
          <a:p>
            <a:pPr marL="228897" indent="-228897" defTabSz="914215"/>
            <a:r>
              <a:rPr lang="en-US" baseline="0" dirty="0"/>
              <a:t>Our target for our testing network should be for Capturing G*E.  </a:t>
            </a:r>
          </a:p>
          <a:p>
            <a:pPr marL="228897" indent="-228897" defTabSz="914215"/>
            <a:r>
              <a:rPr lang="en-US" baseline="0" dirty="0"/>
              <a:t>We need to understand the variability of our product.</a:t>
            </a:r>
          </a:p>
          <a:p>
            <a:pPr marL="228897" indent="-228897" defTabSz="914215"/>
            <a:r>
              <a:rPr lang="en-US" baseline="0" dirty="0"/>
              <a:t>The </a:t>
            </a:r>
            <a:r>
              <a:rPr lang="en-US" baseline="0" dirty="0" err="1"/>
              <a:t>Macroenvironments</a:t>
            </a:r>
            <a:r>
              <a:rPr lang="en-US" baseline="0" dirty="0"/>
              <a:t> and RM Zones are a great tool for removing heterogeneity among environmental factors.</a:t>
            </a:r>
          </a:p>
          <a:p>
            <a:pPr marL="228897" indent="-228897" defTabSz="914215"/>
            <a:r>
              <a:rPr lang="en-US" baseline="0" dirty="0"/>
              <a:t>We can anticipate the G*E interactive effect would have less heterogeneity within a Mac*</a:t>
            </a:r>
            <a:r>
              <a:rPr lang="en-US" baseline="0" dirty="0" err="1"/>
              <a:t>ZoneRM</a:t>
            </a:r>
            <a:r>
              <a:rPr lang="en-US" baseline="0" dirty="0"/>
              <a:t> geographic stratification.</a:t>
            </a:r>
          </a:p>
          <a:p>
            <a:pPr marL="228897" indent="-228897"/>
            <a:r>
              <a:rPr lang="en-US" baseline="0" dirty="0"/>
              <a:t>The number of locations we select in each sampling unit should be determined by removing uncertainty in the G*E interaction.</a:t>
            </a:r>
          </a:p>
          <a:p>
            <a:pPr marL="228897" indent="-228897"/>
            <a:endParaRPr lang="en-US" baseline="0" dirty="0"/>
          </a:p>
          <a:p>
            <a:pPr marL="228897" indent="-228897" defTabSz="914215"/>
            <a:r>
              <a:rPr lang="en-US" baseline="0" dirty="0"/>
              <a:t>We cannot have representation without capturing G*E.</a:t>
            </a:r>
          </a:p>
          <a:p>
            <a:pPr marL="228897" indent="-228897" defTabSz="914215"/>
            <a:r>
              <a:rPr lang="en-US" baseline="0" dirty="0"/>
              <a:t>Measuring effects of factors is a secondary purpose.  </a:t>
            </a:r>
          </a:p>
          <a:p>
            <a:pPr marL="228897" indent="-228897"/>
            <a:r>
              <a:rPr lang="en-US" baseline="0" dirty="0"/>
              <a:t>We cannot have proportionality without representation.</a:t>
            </a:r>
          </a:p>
          <a:p>
            <a:pPr marL="228897" indent="-228897"/>
            <a:endParaRPr lang="en-US" baseline="0" dirty="0"/>
          </a:p>
          <a:p>
            <a:pPr marL="228897" indent="-228897"/>
            <a:r>
              <a:rPr lang="en-US" baseline="0" dirty="0"/>
              <a:t>The number of samples we need to capture G*E in US is 242 locations.</a:t>
            </a:r>
          </a:p>
          <a:p>
            <a:pPr marL="228897" indent="-228897"/>
            <a:r>
              <a:rPr lang="en-US" baseline="0" dirty="0"/>
              <a:t>I have built the framework for the number of locations we need.</a:t>
            </a:r>
          </a:p>
          <a:p>
            <a:pPr marL="228897" indent="-228897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6A65AC-BA88-433D-8568-D08B5330F4B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>
          <a:xfrm>
            <a:off x="-1" y="6675120"/>
            <a:ext cx="9144000" cy="182880"/>
            <a:chOff x="0" y="0"/>
            <a:chExt cx="8880437" cy="182880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0"/>
              <a:ext cx="17526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742738" y="0"/>
              <a:ext cx="146304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195020" y="0"/>
              <a:ext cx="54864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722145" y="0"/>
              <a:ext cx="210312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809129" y="0"/>
              <a:ext cx="4572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228677" y="0"/>
              <a:ext cx="265176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Footer Placeholder 10"/>
          <p:cNvSpPr txBox="1">
            <a:spLocks/>
          </p:cNvSpPr>
          <p:nvPr/>
        </p:nvSpPr>
        <p:spPr>
          <a:xfrm>
            <a:off x="3124200" y="6635911"/>
            <a:ext cx="28956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2140029"/>
            <a:ext cx="6291072" cy="20221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420100" cy="48609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420100" cy="936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6205251"/>
            <a:ext cx="1474883" cy="474069"/>
          </a:xfrm>
          <a:prstGeom prst="rect">
            <a:avLst/>
          </a:prstGeom>
        </p:spPr>
      </p:pic>
      <p:sp>
        <p:nvSpPr>
          <p:cNvPr id="7" name="Slide Number Placeholder 6"/>
          <p:cNvSpPr txBox="1">
            <a:spLocks/>
          </p:cNvSpPr>
          <p:nvPr userDrawn="1"/>
        </p:nvSpPr>
        <p:spPr>
          <a:xfrm>
            <a:off x="387880" y="6414139"/>
            <a:ext cx="2317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mtClean="0">
                <a:solidFill>
                  <a:schemeClr val="bg1"/>
                </a:solidFill>
                <a:latin typeface="Georgia" panose="02040502050405020303" pitchFamily="18" charset="0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3276600"/>
            <a:ext cx="9144000" cy="1860898"/>
            <a:chOff x="0" y="3276600"/>
            <a:chExt cx="9144000" cy="186089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276600"/>
              <a:ext cx="608682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08682" y="3276600"/>
              <a:ext cx="261103" cy="18608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055564" y="3276600"/>
              <a:ext cx="6809440" cy="18608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318316" y="3276600"/>
              <a:ext cx="160151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47547" y="3276600"/>
              <a:ext cx="470769" cy="18608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8865004" y="3276600"/>
              <a:ext cx="278996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1445555" y="3276600"/>
              <a:ext cx="442511" cy="186089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891340" y="3276600"/>
              <a:ext cx="191456" cy="186089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50295" y="3826050"/>
            <a:ext cx="6419979" cy="380999"/>
          </a:xfrm>
        </p:spPr>
        <p:txBody>
          <a:bodyPr anchor="t" anchorCtr="0">
            <a:noAutofit/>
          </a:bodyPr>
          <a:lstStyle>
            <a:lvl1pPr algn="l">
              <a:lnSpc>
                <a:spcPct val="85000"/>
              </a:lnSpc>
              <a:defRPr sz="3200" b="1" cap="all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2250295" y="4357521"/>
            <a:ext cx="6419979" cy="398978"/>
          </a:xfrm>
        </p:spPr>
        <p:txBody>
          <a:bodyPr anchor="b"/>
          <a:lstStyle>
            <a:lvl1pPr marL="0" indent="0" algn="l">
              <a:lnSpc>
                <a:spcPct val="85000"/>
              </a:lnSpc>
              <a:buNone/>
              <a:defRPr sz="2000" b="1" i="1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10350"/>
            <a:ext cx="3435443" cy="110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Footer Placeholder 10"/>
          <p:cNvSpPr txBox="1">
            <a:spLocks/>
          </p:cNvSpPr>
          <p:nvPr userDrawn="1"/>
        </p:nvSpPr>
        <p:spPr>
          <a:xfrm>
            <a:off x="3124200" y="6596702"/>
            <a:ext cx="28956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  <p:sp>
        <p:nvSpPr>
          <p:cNvPr id="19" name="Slide Number Placeholder 6"/>
          <p:cNvSpPr txBox="1">
            <a:spLocks/>
          </p:cNvSpPr>
          <p:nvPr userDrawn="1"/>
        </p:nvSpPr>
        <p:spPr>
          <a:xfrm>
            <a:off x="387880" y="6414139"/>
            <a:ext cx="2317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mtClean="0">
                <a:solidFill>
                  <a:schemeClr val="bg1"/>
                </a:solidFill>
                <a:latin typeface="Georgia" panose="02040502050405020303" pitchFamily="18" charset="0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457200" y="765158"/>
            <a:ext cx="8432800" cy="9366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967" y="1586765"/>
            <a:ext cx="8608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chemeClr val="bg1"/>
                </a:solidFill>
              </a:rPr>
              <a:t>Subtitle Placeholder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6205251"/>
            <a:ext cx="1474883" cy="474069"/>
          </a:xfrm>
          <a:prstGeom prst="rect">
            <a:avLst/>
          </a:prstGeom>
        </p:spPr>
      </p:pic>
      <p:sp>
        <p:nvSpPr>
          <p:cNvPr id="9" name="Slide Number Placeholder 6"/>
          <p:cNvSpPr txBox="1">
            <a:spLocks/>
          </p:cNvSpPr>
          <p:nvPr userDrawn="1"/>
        </p:nvSpPr>
        <p:spPr>
          <a:xfrm>
            <a:off x="387880" y="6414139"/>
            <a:ext cx="2317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mtClean="0">
                <a:solidFill>
                  <a:schemeClr val="bg1"/>
                </a:solidFill>
                <a:latin typeface="Georgia" panose="02040502050405020303" pitchFamily="18" charset="0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399" y="6205251"/>
            <a:ext cx="1474883" cy="474069"/>
          </a:xfrm>
          <a:prstGeom prst="rect">
            <a:avLst/>
          </a:prstGeom>
        </p:spPr>
      </p:pic>
      <p:sp>
        <p:nvSpPr>
          <p:cNvPr id="4" name="Slide Number Placeholder 6"/>
          <p:cNvSpPr txBox="1">
            <a:spLocks/>
          </p:cNvSpPr>
          <p:nvPr userDrawn="1"/>
        </p:nvSpPr>
        <p:spPr>
          <a:xfrm>
            <a:off x="387880" y="6414139"/>
            <a:ext cx="2317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5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8E817E-3301-4B10-B3AF-EC3D4BB6F126}" type="slidenum">
              <a:rPr lang="en-US" smtClean="0">
                <a:solidFill>
                  <a:schemeClr val="bg1"/>
                </a:solidFill>
                <a:latin typeface="Georgia" panose="02040502050405020303" pitchFamily="18" charset="0"/>
              </a:rPr>
              <a:pPr/>
              <a:t>‹#›</a:t>
            </a:fld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87350" y="627063"/>
            <a:ext cx="8489950" cy="5732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7880" y="626532"/>
            <a:ext cx="8489420" cy="9366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7880" y="1711325"/>
            <a:ext cx="8489420" cy="4648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-1" y="0"/>
            <a:ext cx="9144000" cy="182880"/>
            <a:chOff x="0" y="0"/>
            <a:chExt cx="8880437" cy="18288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0"/>
              <a:ext cx="17526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742738" y="0"/>
              <a:ext cx="146304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195020" y="0"/>
              <a:ext cx="54864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722145" y="0"/>
              <a:ext cx="2103120" cy="1828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809129" y="0"/>
              <a:ext cx="457200" cy="182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228677" y="0"/>
              <a:ext cx="265176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ooter Placeholder 10"/>
          <p:cNvSpPr txBox="1">
            <a:spLocks/>
          </p:cNvSpPr>
          <p:nvPr userDrawn="1"/>
        </p:nvSpPr>
        <p:spPr>
          <a:xfrm>
            <a:off x="3102553" y="6596702"/>
            <a:ext cx="2895600" cy="26129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Monsanto Company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ransition>
    <p:fade/>
  </p:transition>
  <p:hf hdr="0" ftr="0" dt="0"/>
  <p:txStyles>
    <p:titleStyle>
      <a:lvl1pPr algn="l" defTabSz="457200" rtl="0" eaLnBrk="1" latinLnBrk="0" hangingPunct="1">
        <a:lnSpc>
          <a:spcPct val="85000"/>
        </a:lnSpc>
        <a:spcBef>
          <a:spcPct val="0"/>
        </a:spcBef>
        <a:buNone/>
        <a:defRPr sz="40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5425" indent="-225425" algn="l" defTabSz="457200" rtl="0" eaLnBrk="1" latinLnBrk="0" hangingPunct="1">
        <a:lnSpc>
          <a:spcPct val="90000"/>
        </a:lnSpc>
        <a:spcBef>
          <a:spcPts val="2400"/>
        </a:spcBef>
        <a:buClr>
          <a:schemeClr val="accent2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79400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60425" indent="-290513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73138" indent="-231775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1203325" indent="-228600" algn="l" defTabSz="457200" rtl="0" eaLnBrk="1" latinLnBrk="0" hangingPunct="1">
        <a:lnSpc>
          <a:spcPct val="90000"/>
        </a:lnSpc>
        <a:spcBef>
          <a:spcPts val="600"/>
        </a:spcBef>
        <a:buFont typeface="Arial"/>
        <a:buChar char="»"/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4.wdp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/>
        </p:nvSpPr>
        <p:spPr>
          <a:xfrm>
            <a:off x="76200" y="685800"/>
            <a:ext cx="8991600" cy="6172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28600"/>
            <a:ext cx="9144000" cy="514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lang="en-US" sz="3200" b="1">
                <a:solidFill>
                  <a:schemeClr val="accent2"/>
                </a:solidFill>
              </a:rPr>
              <a:t>Science-driven Testing Network Optimization</a:t>
            </a:r>
            <a:endParaRPr lang="en-US" sz="3200" i="1">
              <a:solidFill>
                <a:schemeClr val="accent2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6019800" y="1066800"/>
            <a:ext cx="1447800" cy="1473704"/>
            <a:chOff x="6324600" y="972468"/>
            <a:chExt cx="1447800" cy="147370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000"/>
            <a:stretch>
              <a:fillRect/>
            </a:stretch>
          </p:blipFill>
          <p:spPr bwMode="auto">
            <a:xfrm>
              <a:off x="6324600" y="1277268"/>
              <a:ext cx="1447800" cy="11689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6553200" y="972468"/>
              <a:ext cx="99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MAC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966679" y="3962400"/>
            <a:ext cx="1491521" cy="1457563"/>
            <a:chOff x="6890479" y="2590800"/>
            <a:chExt cx="1491521" cy="1457563"/>
          </a:xfrm>
        </p:grpSpPr>
        <p:pic>
          <p:nvPicPr>
            <p:cNvPr id="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 r="11892"/>
            <a:stretch>
              <a:fillRect/>
            </a:stretch>
          </p:blipFill>
          <p:spPr bwMode="auto">
            <a:xfrm>
              <a:off x="6905469" y="2883932"/>
              <a:ext cx="1435226" cy="116443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1" name="TextBox 10"/>
            <p:cNvSpPr txBox="1"/>
            <p:nvPr/>
          </p:nvSpPr>
          <p:spPr>
            <a:xfrm>
              <a:off x="6890479" y="2590800"/>
              <a:ext cx="14915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RM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029200" y="5062088"/>
            <a:ext cx="1981200" cy="1414912"/>
            <a:chOff x="6781800" y="4071488"/>
            <a:chExt cx="1981200" cy="141491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r="11705"/>
            <a:stretch>
              <a:fillRect/>
            </a:stretch>
          </p:blipFill>
          <p:spPr bwMode="auto">
            <a:xfrm>
              <a:off x="7086599" y="4343400"/>
              <a:ext cx="1412235" cy="114300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2" name="TextBox 11"/>
            <p:cNvSpPr txBox="1"/>
            <p:nvPr/>
          </p:nvSpPr>
          <p:spPr>
            <a:xfrm>
              <a:off x="6781800" y="4071488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MAC x RM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276600" y="5029200"/>
            <a:ext cx="1828800" cy="1622647"/>
            <a:chOff x="4876800" y="4800600"/>
            <a:chExt cx="1828800" cy="162264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876800" y="5062954"/>
              <a:ext cx="1685923" cy="136029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3" name="TextBox 12"/>
            <p:cNvSpPr txBox="1"/>
            <p:nvPr/>
          </p:nvSpPr>
          <p:spPr>
            <a:xfrm>
              <a:off x="4876800" y="4800600"/>
              <a:ext cx="1828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MAC x RM </a:t>
              </a:r>
              <a:r>
                <a:rPr lang="en-US" sz="1200" err="1"/>
                <a:t>GxE</a:t>
              </a:r>
              <a:r>
                <a:rPr lang="en-US" sz="1200"/>
                <a:t> Variability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324600" y="2667000"/>
            <a:ext cx="2514600" cy="1212310"/>
            <a:chOff x="5867400" y="1295400"/>
            <a:chExt cx="2514600" cy="1212310"/>
          </a:xfrm>
        </p:grpSpPr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67400" y="1562385"/>
              <a:ext cx="2514600" cy="9453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6" name="TextBox 15"/>
            <p:cNvSpPr txBox="1"/>
            <p:nvPr/>
          </p:nvSpPr>
          <p:spPr>
            <a:xfrm>
              <a:off x="5867400" y="1295400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MAC Evaluation (</a:t>
              </a:r>
              <a:r>
                <a:rPr lang="en-US" sz="1600" err="1"/>
                <a:t>GxE</a:t>
              </a:r>
              <a:r>
                <a:rPr lang="en-US" sz="1600"/>
                <a:t>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80999" y="2667000"/>
            <a:ext cx="1371601" cy="1414776"/>
            <a:chOff x="685800" y="3200400"/>
            <a:chExt cx="1371601" cy="1414776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8" cstate="print"/>
            <a:srcRect r="11111"/>
            <a:stretch>
              <a:fillRect/>
            </a:stretch>
          </p:blipFill>
          <p:spPr bwMode="auto">
            <a:xfrm>
              <a:off x="685801" y="3505199"/>
              <a:ext cx="1371600" cy="1109977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20" name="TextBox 19"/>
            <p:cNvSpPr txBox="1"/>
            <p:nvPr/>
          </p:nvSpPr>
          <p:spPr>
            <a:xfrm>
              <a:off x="685800" y="3200400"/>
              <a:ext cx="1371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MAC x RM x Soil</a:t>
              </a:r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28333" y="762000"/>
            <a:ext cx="1681868" cy="1676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56716" y="2514600"/>
            <a:ext cx="2963084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8" name="Group 27"/>
          <p:cNvGrpSpPr/>
          <p:nvPr/>
        </p:nvGrpSpPr>
        <p:grpSpPr>
          <a:xfrm>
            <a:off x="1524000" y="1339441"/>
            <a:ext cx="1981200" cy="1327559"/>
            <a:chOff x="381000" y="1414046"/>
            <a:chExt cx="1981200" cy="1327559"/>
          </a:xfrm>
        </p:grpSpPr>
        <p:sp>
          <p:nvSpPr>
            <p:cNvPr id="21" name="TextBox 20"/>
            <p:cNvSpPr txBox="1"/>
            <p:nvPr/>
          </p:nvSpPr>
          <p:spPr>
            <a:xfrm>
              <a:off x="381000" y="1414046"/>
              <a:ext cx="1981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MAC x RM x Soil x Acres</a:t>
              </a:r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11" cstate="print"/>
            <a:srcRect r="12000"/>
            <a:stretch>
              <a:fillRect/>
            </a:stretch>
          </p:blipFill>
          <p:spPr bwMode="auto">
            <a:xfrm>
              <a:off x="609601" y="1676401"/>
              <a:ext cx="1295400" cy="106520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4" name="Group 33"/>
          <p:cNvGrpSpPr/>
          <p:nvPr/>
        </p:nvGrpSpPr>
        <p:grpSpPr>
          <a:xfrm>
            <a:off x="914400" y="4295001"/>
            <a:ext cx="2057400" cy="1419999"/>
            <a:chOff x="762000" y="4267200"/>
            <a:chExt cx="2057400" cy="1419999"/>
          </a:xfrm>
        </p:grpSpPr>
        <p:grpSp>
          <p:nvGrpSpPr>
            <p:cNvPr id="30" name="Group 29"/>
            <p:cNvGrpSpPr/>
            <p:nvPr/>
          </p:nvGrpSpPr>
          <p:grpSpPr>
            <a:xfrm>
              <a:off x="762000" y="4267200"/>
              <a:ext cx="2057400" cy="1197332"/>
              <a:chOff x="1981200" y="4953000"/>
              <a:chExt cx="2057400" cy="1197332"/>
            </a:xfrm>
          </p:grpSpPr>
          <p:pic>
            <p:nvPicPr>
              <p:cNvPr id="14" name="Picture 6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1981200" y="5243880"/>
                <a:ext cx="2057400" cy="906452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1981200" y="4953000"/>
                <a:ext cx="2057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Power Analysis</a:t>
                </a:r>
                <a:endParaRPr lang="en-US" sz="1200"/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762000" y="5410200"/>
              <a:ext cx="20574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(#</a:t>
              </a:r>
              <a:r>
                <a:rPr lang="en-US" sz="1200" err="1"/>
                <a:t>locs</a:t>
              </a:r>
              <a:r>
                <a:rPr lang="en-US" sz="1200"/>
                <a:t>/</a:t>
              </a:r>
              <a:r>
                <a:rPr lang="en-US" sz="1200" err="1"/>
                <a:t>MACxRM</a:t>
              </a:r>
              <a:r>
                <a:rPr lang="en-US" sz="1200"/>
                <a:t>)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70777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/ Indiana / Ohio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84985"/>
            <a:ext cx="7696200" cy="50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537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Illinois / Indiana / Ohio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7010400" cy="53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084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8988789" cy="5124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208" t="8791"/>
          <a:stretch/>
        </p:blipFill>
        <p:spPr>
          <a:xfrm>
            <a:off x="259644" y="1319766"/>
            <a:ext cx="3185345" cy="32248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404445" y="152400"/>
            <a:ext cx="8432800" cy="93664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FY17 samples +47% more soy acres (32.7M)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28600" y="4572000"/>
            <a:ext cx="3505200" cy="18288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 rot="21278318">
            <a:off x="380922" y="5755923"/>
            <a:ext cx="896215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22.5M</a:t>
            </a:r>
          </a:p>
        </p:txBody>
      </p:sp>
      <p:pic>
        <p:nvPicPr>
          <p:cNvPr id="7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4" cstate="print"/>
          <a:srcRect l="9949" t="12755" r="5484" b="29847"/>
          <a:stretch>
            <a:fillRect/>
          </a:stretch>
        </p:blipFill>
        <p:spPr bwMode="auto">
          <a:xfrm rot="21007364">
            <a:off x="1217632" y="5324016"/>
            <a:ext cx="809028" cy="428309"/>
          </a:xfrm>
          <a:prstGeom prst="rect">
            <a:avLst/>
          </a:prstGeom>
          <a:noFill/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1311806" y="467263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FY16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2"/>
          <p:cNvSpPr txBox="1">
            <a:spLocks/>
          </p:cNvSpPr>
          <p:nvPr/>
        </p:nvSpPr>
        <p:spPr>
          <a:xfrm>
            <a:off x="2378606" y="467263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FY17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Cube 9"/>
          <p:cNvSpPr/>
          <p:nvPr/>
        </p:nvSpPr>
        <p:spPr>
          <a:xfrm rot="21278318">
            <a:off x="1216861" y="5756946"/>
            <a:ext cx="918125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22.2M</a:t>
            </a:r>
          </a:p>
        </p:txBody>
      </p:sp>
      <p:pic>
        <p:nvPicPr>
          <p:cNvPr id="11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4" cstate="print"/>
          <a:srcRect l="11579" t="17062" r="10373" b="29847"/>
          <a:stretch>
            <a:fillRect/>
          </a:stretch>
        </p:blipFill>
        <p:spPr bwMode="auto">
          <a:xfrm rot="21085899">
            <a:off x="2101652" y="5122455"/>
            <a:ext cx="1303650" cy="691696"/>
          </a:xfrm>
          <a:prstGeom prst="rect">
            <a:avLst/>
          </a:prstGeom>
          <a:noFill/>
        </p:spPr>
      </p:pic>
      <p:sp>
        <p:nvSpPr>
          <p:cNvPr id="12" name="Cube 11"/>
          <p:cNvSpPr/>
          <p:nvPr/>
        </p:nvSpPr>
        <p:spPr>
          <a:xfrm rot="21278318">
            <a:off x="2057168" y="5763642"/>
            <a:ext cx="1454095" cy="439285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32.6M acres</a:t>
            </a:r>
          </a:p>
        </p:txBody>
      </p:sp>
      <p:sp>
        <p:nvSpPr>
          <p:cNvPr id="13" name="Title 2"/>
          <p:cNvSpPr txBox="1">
            <a:spLocks/>
          </p:cNvSpPr>
          <p:nvPr/>
        </p:nvSpPr>
        <p:spPr>
          <a:xfrm>
            <a:off x="397406" y="467263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FY15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4" cstate="print"/>
          <a:srcRect l="9949" t="12755" r="5484" b="29847"/>
          <a:stretch>
            <a:fillRect/>
          </a:stretch>
        </p:blipFill>
        <p:spPr bwMode="auto">
          <a:xfrm rot="21007364">
            <a:off x="399321" y="5296675"/>
            <a:ext cx="809028" cy="4283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2936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93" y="588253"/>
            <a:ext cx="7387707" cy="4444937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404445" y="152400"/>
            <a:ext cx="8432800" cy="93664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572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FY17 Testing Aligns with Soy Maturity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67000"/>
            <a:ext cx="4572000" cy="393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23418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5" y="838200"/>
            <a:ext cx="8608645" cy="50101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445" y="152400"/>
            <a:ext cx="8432800" cy="936642"/>
          </a:xfrm>
        </p:spPr>
        <p:txBody>
          <a:bodyPr>
            <a:normAutofit fontScale="90000"/>
          </a:bodyPr>
          <a:lstStyle/>
          <a:p>
            <a:r>
              <a:rPr lang="en-US" dirty="0"/>
              <a:t>FY17 Soy Testing Locations Increased +32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199"/>
            <a:ext cx="3810000" cy="450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88688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381000"/>
            <a:ext cx="8839200" cy="936642"/>
          </a:xfrm>
        </p:spPr>
        <p:txBody>
          <a:bodyPr>
            <a:normAutofit/>
          </a:bodyPr>
          <a:lstStyle/>
          <a:p>
            <a:r>
              <a:rPr lang="en-US"/>
              <a:t>Testing Network Optimization Roadmap</a:t>
            </a:r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191227"/>
            <a:ext cx="8991600" cy="2518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 rot="19738801">
            <a:off x="4822641" y="3183404"/>
            <a:ext cx="228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accent6">
                    <a:lumMod val="75000"/>
                  </a:schemeClr>
                </a:solidFill>
              </a:rPr>
              <a:t>DRAFT</a:t>
            </a:r>
          </a:p>
        </p:txBody>
      </p:sp>
      <p:sp>
        <p:nvSpPr>
          <p:cNvPr id="7" name="TextBox 6"/>
          <p:cNvSpPr txBox="1"/>
          <p:nvPr/>
        </p:nvSpPr>
        <p:spPr>
          <a:xfrm rot="20729413">
            <a:off x="2815194" y="1107922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Bodoni MT Black" pitchFamily="18" charset="0"/>
              </a:rPr>
              <a:t>We’re going global!!</a:t>
            </a:r>
          </a:p>
        </p:txBody>
      </p:sp>
    </p:spTree>
    <p:extLst>
      <p:ext uri="{BB962C8B-B14F-4D97-AF65-F5344CB8AC3E}">
        <p14:creationId xmlns:p14="http://schemas.microsoft.com/office/powerpoint/2010/main" val="236958266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5" y="838200"/>
            <a:ext cx="8608645" cy="501015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445" y="152400"/>
            <a:ext cx="8432800" cy="936642"/>
          </a:xfrm>
        </p:spPr>
        <p:txBody>
          <a:bodyPr>
            <a:normAutofit fontScale="90000"/>
          </a:bodyPr>
          <a:lstStyle/>
          <a:p>
            <a:r>
              <a:rPr lang="en-US" dirty="0"/>
              <a:t>FY17 Soy Testing Locations Increased +32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600199"/>
            <a:ext cx="3810000" cy="45045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63186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0" y="533400"/>
            <a:ext cx="9144000" cy="5562600"/>
          </a:xfrm>
          <a:prstGeom prst="rect">
            <a:avLst/>
          </a:prstGeom>
          <a:gradFill>
            <a:gsLst>
              <a:gs pos="0">
                <a:srgbClr val="8488C4">
                  <a:alpha val="9000"/>
                </a:srgbClr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99CC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3429000" y="12954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3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CCCC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3886200" y="25146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9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133600"/>
            <a:ext cx="2347625" cy="2286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1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rgbClr val="CCFF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286000" y="838200"/>
            <a:ext cx="1443692" cy="14057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028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99FF99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914400" y="12192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4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99FF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3352800" y="37338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5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9999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286000" y="41910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6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FFFF99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1066800" y="36576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pic>
        <p:nvPicPr>
          <p:cNvPr id="17" name="Picture 4" descr="C:\Users\AMGOLD\AppData\Local\Microsoft\Windows\Temporary Internet Files\Content.IE5\GI97UHSY\gear-3d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CCFF99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457200" y="2438400"/>
            <a:ext cx="1600200" cy="155819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relaxedInset"/>
            <a:bevelB w="139700" h="139700" prst="divot"/>
          </a:sp3d>
        </p:spPr>
      </p:pic>
      <p:sp>
        <p:nvSpPr>
          <p:cNvPr id="18" name="Rectangle 17"/>
          <p:cNvSpPr/>
          <p:nvPr/>
        </p:nvSpPr>
        <p:spPr>
          <a:xfrm>
            <a:off x="2057400" y="2590800"/>
            <a:ext cx="1982659" cy="1077218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Autoset</a:t>
            </a:r>
            <a:br>
              <a:rPr lang="en-US" sz="32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en-US" sz="32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Placement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209800" y="1276290"/>
            <a:ext cx="1687513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COLLOCATION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68487" y="1828800"/>
            <a:ext cx="1746697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CROP MARKET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038600" y="3048000"/>
            <a:ext cx="1947393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ENVIRONMENTS</a:t>
            </a:r>
            <a:endParaRPr lang="en-US" sz="20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10418" y="4267200"/>
            <a:ext cx="1721369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FIXED EFFECTS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362200" y="4572000"/>
            <a:ext cx="1591205" cy="707886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LOCATION</a:t>
            </a:r>
          </a:p>
          <a:p>
            <a:pPr algn="ctr"/>
            <a:r>
              <a:rPr lang="en-US" sz="2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UNIQUENESS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447800" y="4114800"/>
            <a:ext cx="917239" cy="52322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 x E</a:t>
            </a:r>
            <a:endParaRPr lang="en-US" sz="2800" b="1" cap="none" spc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971800"/>
            <a:ext cx="1818190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MANAGEMENT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43000" y="1752600"/>
            <a:ext cx="1326710" cy="400110"/>
          </a:xfrm>
          <a:prstGeom prst="rect">
            <a:avLst/>
          </a:prstGeom>
          <a:noFill/>
          <a:scene3d>
            <a:camera prst="perspectiveHeroicExtremeRightFacing">
              <a:rot lat="92405" lon="20761899" rev="62591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ATTRITION</a:t>
            </a:r>
          </a:p>
        </p:txBody>
      </p:sp>
      <p:sp>
        <p:nvSpPr>
          <p:cNvPr id="27" name="Round Same Side Corner Rectangle 26"/>
          <p:cNvSpPr/>
          <p:nvPr/>
        </p:nvSpPr>
        <p:spPr>
          <a:xfrm>
            <a:off x="5943600" y="609600"/>
            <a:ext cx="2971800" cy="5410200"/>
          </a:xfrm>
          <a:prstGeom prst="round2SameRect">
            <a:avLst>
              <a:gd name="adj1" fmla="val 16667"/>
              <a:gd name="adj2" fmla="val 13461"/>
            </a:avLst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ln w="19050"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8100000" scaled="0"/>
              <a:tileRect/>
            </a:gradFill>
          </a:ln>
          <a:effectLst>
            <a:innerShdw blurRad="63500" dist="177800" dir="81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 descr="C:\Users\AMGOLD\AppData\Local\Microsoft\Windows\Temporary Internet Files\Content.IE5\GI97UHSY\3d_chessboard_in_vector_by_chiragtheoo7[1].jpg"/>
          <p:cNvPicPr>
            <a:picLocks noChangeAspect="1" noChangeArrowheads="1"/>
          </p:cNvPicPr>
          <p:nvPr/>
        </p:nvPicPr>
        <p:blipFill>
          <a:blip r:embed="rId5" cstate="print"/>
          <a:srcRect t="13694" b="8703"/>
          <a:stretch>
            <a:fillRect/>
          </a:stretch>
        </p:blipFill>
        <p:spPr bwMode="auto">
          <a:xfrm>
            <a:off x="6248400" y="3962400"/>
            <a:ext cx="2640106" cy="1447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32" name="Flowchart: Alternate Process 31"/>
          <p:cNvSpPr/>
          <p:nvPr/>
        </p:nvSpPr>
        <p:spPr>
          <a:xfrm>
            <a:off x="6172200" y="762000"/>
            <a:ext cx="2590800" cy="838200"/>
          </a:xfrm>
          <a:prstGeom prst="flowChartAlternateProcess">
            <a:avLst/>
          </a:prstGeom>
          <a:gradFill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16200000" scaled="0"/>
          </a:gradFill>
          <a:ln>
            <a:noFill/>
          </a:ln>
          <a:scene3d>
            <a:camera prst="orthographicFront">
              <a:rot lat="21574164" lon="21311610" rev="21579026"/>
            </a:camera>
            <a:lightRig rig="threePt" dir="t"/>
          </a:scene3d>
          <a:sp3d prstMaterial="dkEdge">
            <a:bevelT w="241300" prst="artDeco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172200" y="914400"/>
            <a:ext cx="255114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Autoset Placement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96000" y="16764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Calibrated Phenotyping Network across colliding influential factors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FY17: 1.3 Million Plots Placed with Algorithms</a:t>
            </a:r>
            <a:endParaRPr lang="en-US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 err="1"/>
              <a:t>Autoset</a:t>
            </a:r>
            <a:r>
              <a:rPr lang="en-US" sz="1600" dirty="0"/>
              <a:t> Placement Model nominates sets for locations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600" dirty="0"/>
              <a:t>Breeders made tactical business moves</a:t>
            </a:r>
          </a:p>
        </p:txBody>
      </p:sp>
    </p:spTree>
    <p:extLst>
      <p:ext uri="{BB962C8B-B14F-4D97-AF65-F5344CB8AC3E}">
        <p14:creationId xmlns:p14="http://schemas.microsoft.com/office/powerpoint/2010/main" val="23402078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0" y="152400"/>
            <a:ext cx="9144000" cy="6019800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 b="14823"/>
          <a:stretch>
            <a:fillRect/>
          </a:stretch>
        </p:blipFill>
        <p:spPr bwMode="auto">
          <a:xfrm flipH="1">
            <a:off x="0" y="3276600"/>
            <a:ext cx="1828800" cy="2667000"/>
          </a:xfrm>
          <a:prstGeom prst="rect">
            <a:avLst/>
          </a:prstGeom>
          <a:noFill/>
        </p:spPr>
      </p:pic>
      <p:pic>
        <p:nvPicPr>
          <p:cNvPr id="96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>
            <a:off x="1600200" y="3124200"/>
            <a:ext cx="1828800" cy="2804541"/>
          </a:xfrm>
          <a:prstGeom prst="rect">
            <a:avLst/>
          </a:prstGeom>
          <a:noFill/>
        </p:spPr>
      </p:pic>
      <p:pic>
        <p:nvPicPr>
          <p:cNvPr id="95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 flipH="1">
            <a:off x="1600200" y="3124200"/>
            <a:ext cx="1828800" cy="2804541"/>
          </a:xfrm>
          <a:prstGeom prst="rect">
            <a:avLst/>
          </a:prstGeom>
          <a:noFill/>
        </p:spPr>
      </p:pic>
      <p:pic>
        <p:nvPicPr>
          <p:cNvPr id="86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>
            <a:off x="533400" y="3200400"/>
            <a:ext cx="1828800" cy="2652141"/>
          </a:xfrm>
          <a:prstGeom prst="rect">
            <a:avLst/>
          </a:prstGeom>
          <a:noFill/>
        </p:spPr>
      </p:pic>
      <p:pic>
        <p:nvPicPr>
          <p:cNvPr id="85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>
            <a:off x="1676400" y="3200400"/>
            <a:ext cx="1828800" cy="2652141"/>
          </a:xfrm>
          <a:prstGeom prst="rect">
            <a:avLst/>
          </a:prstGeom>
          <a:noFill/>
        </p:spPr>
      </p:pic>
      <p:pic>
        <p:nvPicPr>
          <p:cNvPr id="84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>
            <a:off x="2590800" y="3276600"/>
            <a:ext cx="1828800" cy="2575941"/>
          </a:xfrm>
          <a:prstGeom prst="rect">
            <a:avLst/>
          </a:prstGeom>
          <a:noFill/>
        </p:spPr>
      </p:pic>
      <p:pic>
        <p:nvPicPr>
          <p:cNvPr id="75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>
            <a:off x="3581400" y="3124200"/>
            <a:ext cx="1828800" cy="2804541"/>
          </a:xfrm>
          <a:prstGeom prst="rect">
            <a:avLst/>
          </a:prstGeom>
          <a:noFill/>
        </p:spPr>
      </p:pic>
      <p:pic>
        <p:nvPicPr>
          <p:cNvPr id="65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5622" t="18705" r="73012"/>
          <a:stretch>
            <a:fillRect/>
          </a:stretch>
        </p:blipFill>
        <p:spPr bwMode="auto">
          <a:xfrm flipH="1">
            <a:off x="7696200" y="3200400"/>
            <a:ext cx="1447800" cy="2499741"/>
          </a:xfrm>
          <a:prstGeom prst="rect">
            <a:avLst/>
          </a:prstGeom>
          <a:noFill/>
        </p:spPr>
      </p:pic>
      <p:pic>
        <p:nvPicPr>
          <p:cNvPr id="64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 flipH="1">
            <a:off x="6629400" y="3276600"/>
            <a:ext cx="1828800" cy="2347341"/>
          </a:xfrm>
          <a:prstGeom prst="rect">
            <a:avLst/>
          </a:prstGeom>
          <a:noFill/>
        </p:spPr>
      </p:pic>
      <p:pic>
        <p:nvPicPr>
          <p:cNvPr id="60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 flipH="1">
            <a:off x="6019800" y="3124200"/>
            <a:ext cx="1828800" cy="2880741"/>
          </a:xfrm>
          <a:prstGeom prst="rect">
            <a:avLst/>
          </a:prstGeom>
          <a:noFill/>
        </p:spPr>
      </p:pic>
      <p:pic>
        <p:nvPicPr>
          <p:cNvPr id="59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8705" r="73012"/>
          <a:stretch>
            <a:fillRect/>
          </a:stretch>
        </p:blipFill>
        <p:spPr bwMode="auto">
          <a:xfrm flipH="1">
            <a:off x="4495800" y="3124200"/>
            <a:ext cx="1828800" cy="2880741"/>
          </a:xfrm>
          <a:prstGeom prst="rect">
            <a:avLst/>
          </a:prstGeom>
          <a:noFill/>
        </p:spPr>
      </p:pic>
      <p:pic>
        <p:nvPicPr>
          <p:cNvPr id="7182" name="Picture 14" descr="C:\Users\AMGOLD\AppData\Local\Microsoft\Windows\Temporary Internet Files\Content.IE5\Q48UWX7H\blockpage[1]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424237"/>
            <a:ext cx="19050" cy="9525"/>
          </a:xfrm>
          <a:prstGeom prst="rect">
            <a:avLst/>
          </a:prstGeom>
          <a:noFill/>
        </p:spPr>
      </p:pic>
      <p:pic>
        <p:nvPicPr>
          <p:cNvPr id="7183" name="Picture 15" descr="C:\Users\AMGOLD\AppData\Local\Microsoft\Windows\Temporary Internet Files\Content.IE5\GQ5SLCJM\blockpage[1]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424237"/>
            <a:ext cx="19050" cy="9525"/>
          </a:xfrm>
          <a:prstGeom prst="rect">
            <a:avLst/>
          </a:prstGeom>
          <a:noFill/>
        </p:spPr>
      </p:pic>
      <p:pic>
        <p:nvPicPr>
          <p:cNvPr id="7184" name="Picture 16" descr="C:\Users\AMGOLD\AppData\Local\Microsoft\Windows\Temporary Internet Files\Content.IE5\2V4PT8Y2\blockpage[1]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424237"/>
            <a:ext cx="19050" cy="9525"/>
          </a:xfrm>
          <a:prstGeom prst="rect">
            <a:avLst/>
          </a:prstGeom>
          <a:noFill/>
        </p:spPr>
      </p:pic>
      <p:pic>
        <p:nvPicPr>
          <p:cNvPr id="7191" name="Picture 23" descr="C:\Users\AMGOLD\AppData\Local\Microsoft\Windows\Temporary Internet Files\Content.IE5\FF85JT5Z\blockpage[1]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424237"/>
            <a:ext cx="19050" cy="9525"/>
          </a:xfrm>
          <a:prstGeom prst="rect">
            <a:avLst/>
          </a:prstGeom>
          <a:noFill/>
        </p:spPr>
      </p:pic>
      <p:pic>
        <p:nvPicPr>
          <p:cNvPr id="7192" name="Picture 24" descr="C:\Users\AMGOLD\AppData\Local\Microsoft\Windows\Temporary Internet Files\Content.IE5\Q48UWX7H\blockpage[2]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62475" y="3424237"/>
            <a:ext cx="19050" cy="9525"/>
          </a:xfrm>
          <a:prstGeom prst="rect">
            <a:avLst/>
          </a:prstGeom>
          <a:noFill/>
        </p:spPr>
      </p:pic>
      <p:pic>
        <p:nvPicPr>
          <p:cNvPr id="7195" name="Picture 27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l="28112" t="56118" r="-2327"/>
          <a:stretch>
            <a:fillRect/>
          </a:stretch>
        </p:blipFill>
        <p:spPr bwMode="auto">
          <a:xfrm flipH="1">
            <a:off x="4114800" y="4191000"/>
            <a:ext cx="5029200" cy="1966341"/>
          </a:xfrm>
          <a:prstGeom prst="rect">
            <a:avLst/>
          </a:prstGeom>
          <a:noFill/>
        </p:spPr>
      </p:pic>
      <p:pic>
        <p:nvPicPr>
          <p:cNvPr id="40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3012"/>
          <a:stretch>
            <a:fillRect/>
          </a:stretch>
        </p:blipFill>
        <p:spPr bwMode="auto">
          <a:xfrm flipH="1">
            <a:off x="3733800" y="3581400"/>
            <a:ext cx="1828800" cy="2271141"/>
          </a:xfrm>
          <a:prstGeom prst="rect">
            <a:avLst/>
          </a:prstGeom>
          <a:noFill/>
        </p:spPr>
      </p:pic>
      <p:pic>
        <p:nvPicPr>
          <p:cNvPr id="43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3012"/>
          <a:stretch>
            <a:fillRect/>
          </a:stretch>
        </p:blipFill>
        <p:spPr bwMode="auto">
          <a:xfrm>
            <a:off x="4038600" y="3657600"/>
            <a:ext cx="2209800" cy="2499741"/>
          </a:xfrm>
          <a:prstGeom prst="rect">
            <a:avLst/>
          </a:prstGeom>
          <a:noFill/>
        </p:spPr>
      </p:pic>
      <p:pic>
        <p:nvPicPr>
          <p:cNvPr id="44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3012"/>
          <a:stretch>
            <a:fillRect/>
          </a:stretch>
        </p:blipFill>
        <p:spPr bwMode="auto">
          <a:xfrm flipH="1">
            <a:off x="4876800" y="3429000"/>
            <a:ext cx="1828800" cy="2423541"/>
          </a:xfrm>
          <a:prstGeom prst="rect">
            <a:avLst/>
          </a:prstGeom>
          <a:noFill/>
        </p:spPr>
      </p:pic>
      <p:pic>
        <p:nvPicPr>
          <p:cNvPr id="45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3012"/>
          <a:stretch>
            <a:fillRect/>
          </a:stretch>
        </p:blipFill>
        <p:spPr bwMode="auto">
          <a:xfrm>
            <a:off x="4876800" y="3429000"/>
            <a:ext cx="1828800" cy="2499741"/>
          </a:xfrm>
          <a:prstGeom prst="rect">
            <a:avLst/>
          </a:prstGeom>
          <a:noFill/>
        </p:spPr>
      </p:pic>
      <p:pic>
        <p:nvPicPr>
          <p:cNvPr id="46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8705" r="73012"/>
          <a:stretch>
            <a:fillRect/>
          </a:stretch>
        </p:blipFill>
        <p:spPr bwMode="auto">
          <a:xfrm flipH="1">
            <a:off x="5486400" y="3352800"/>
            <a:ext cx="1828800" cy="2271141"/>
          </a:xfrm>
          <a:prstGeom prst="rect">
            <a:avLst/>
          </a:prstGeom>
          <a:noFill/>
        </p:spPr>
      </p:pic>
      <p:pic>
        <p:nvPicPr>
          <p:cNvPr id="47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3012"/>
          <a:stretch>
            <a:fillRect/>
          </a:stretch>
        </p:blipFill>
        <p:spPr bwMode="auto">
          <a:xfrm>
            <a:off x="5638800" y="3581400"/>
            <a:ext cx="1828800" cy="2499741"/>
          </a:xfrm>
          <a:prstGeom prst="rect">
            <a:avLst/>
          </a:prstGeom>
          <a:noFill/>
        </p:spPr>
      </p:pic>
      <p:pic>
        <p:nvPicPr>
          <p:cNvPr id="48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8705" r="73012"/>
          <a:stretch>
            <a:fillRect/>
          </a:stretch>
        </p:blipFill>
        <p:spPr bwMode="auto">
          <a:xfrm>
            <a:off x="6172200" y="3124200"/>
            <a:ext cx="1828800" cy="2956941"/>
          </a:xfrm>
          <a:prstGeom prst="rect">
            <a:avLst/>
          </a:prstGeom>
          <a:noFill/>
        </p:spPr>
      </p:pic>
      <p:pic>
        <p:nvPicPr>
          <p:cNvPr id="49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/>
          <a:srcRect t="18705" r="74554"/>
          <a:stretch>
            <a:fillRect/>
          </a:stretch>
        </p:blipFill>
        <p:spPr bwMode="auto">
          <a:xfrm>
            <a:off x="6629400" y="3352800"/>
            <a:ext cx="2514600" cy="2652141"/>
          </a:xfrm>
          <a:prstGeom prst="rect">
            <a:avLst/>
          </a:prstGeom>
          <a:noFill/>
        </p:spPr>
      </p:pic>
      <p:pic>
        <p:nvPicPr>
          <p:cNvPr id="50" name="Picture 29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8705" r="75261"/>
          <a:stretch>
            <a:fillRect/>
          </a:stretch>
        </p:blipFill>
        <p:spPr bwMode="auto">
          <a:xfrm>
            <a:off x="7467600" y="3429000"/>
            <a:ext cx="1676400" cy="2652141"/>
          </a:xfrm>
          <a:prstGeom prst="rect">
            <a:avLst/>
          </a:prstGeom>
          <a:noFill/>
        </p:spPr>
      </p:pic>
      <p:pic>
        <p:nvPicPr>
          <p:cNvPr id="7198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-1859"/>
          <a:stretch>
            <a:fillRect/>
          </a:stretch>
        </p:blipFill>
        <p:spPr bwMode="auto">
          <a:xfrm>
            <a:off x="1295400" y="4495800"/>
            <a:ext cx="3200400" cy="1661541"/>
          </a:xfrm>
          <a:prstGeom prst="rect">
            <a:avLst/>
          </a:prstGeom>
          <a:noFill/>
        </p:spPr>
      </p:pic>
      <p:pic>
        <p:nvPicPr>
          <p:cNvPr id="53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-1859"/>
          <a:stretch>
            <a:fillRect/>
          </a:stretch>
        </p:blipFill>
        <p:spPr bwMode="auto">
          <a:xfrm flipH="1">
            <a:off x="4038600" y="4495800"/>
            <a:ext cx="3200400" cy="1661541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>
            <a:off x="4572000" y="4572000"/>
            <a:ext cx="4267200" cy="88610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spAutoFit/>
            <a:scene3d>
              <a:camera prst="perspectiveRelaxedModerately"/>
              <a:lightRig rig="threePt" dir="t"/>
            </a:scene3d>
          </a:bodyPr>
          <a:lstStyle/>
          <a:p>
            <a:pPr algn="r"/>
            <a:r>
              <a:rPr lang="en-US" sz="2000" b="1" cap="none" spc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ACKNOWLEDGEMENTS</a:t>
            </a:r>
          </a:p>
        </p:txBody>
      </p:sp>
      <p:pic>
        <p:nvPicPr>
          <p:cNvPr id="55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7231"/>
          <a:stretch>
            <a:fillRect/>
          </a:stretch>
        </p:blipFill>
        <p:spPr bwMode="auto">
          <a:xfrm>
            <a:off x="7010400" y="5181600"/>
            <a:ext cx="2133600" cy="975741"/>
          </a:xfrm>
          <a:prstGeom prst="rect">
            <a:avLst/>
          </a:prstGeom>
          <a:noFill/>
        </p:spPr>
      </p:pic>
      <p:sp>
        <p:nvSpPr>
          <p:cNvPr id="73" name="TextBox 72"/>
          <p:cNvSpPr txBox="1"/>
          <p:nvPr/>
        </p:nvSpPr>
        <p:spPr>
          <a:xfrm>
            <a:off x="0" y="350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Testing Operations</a:t>
            </a:r>
            <a:r>
              <a:rPr lang="en-US" dirty="0"/>
              <a:t>:</a:t>
            </a:r>
            <a:r>
              <a:rPr lang="en-US" sz="1200" dirty="0"/>
              <a:t> Matt </a:t>
            </a:r>
            <a:r>
              <a:rPr lang="en-US" sz="1200" dirty="0" err="1"/>
              <a:t>Brenneman</a:t>
            </a:r>
            <a:r>
              <a:rPr lang="en-US" sz="1200" dirty="0"/>
              <a:t>, Jeff Peterson, </a:t>
            </a:r>
            <a:r>
              <a:rPr lang="en-US" sz="1200" dirty="0" err="1"/>
              <a:t>Jenn</a:t>
            </a:r>
            <a:r>
              <a:rPr lang="en-US" sz="1200" dirty="0"/>
              <a:t> </a:t>
            </a:r>
            <a:r>
              <a:rPr lang="en-US" sz="1200" dirty="0" err="1"/>
              <a:t>Winson</a:t>
            </a:r>
            <a:r>
              <a:rPr lang="en-US" sz="1200" dirty="0"/>
              <a:t>, Ryan </a:t>
            </a:r>
            <a:r>
              <a:rPr lang="en-US" sz="1200" dirty="0" err="1"/>
              <a:t>Tichich</a:t>
            </a:r>
            <a:r>
              <a:rPr lang="en-US" sz="1200" dirty="0"/>
              <a:t>, Mark Wood, Graham McGregor, Nick Kessler, Rex </a:t>
            </a:r>
            <a:r>
              <a:rPr lang="en-US" sz="1200" dirty="0" err="1"/>
              <a:t>DeBruin</a:t>
            </a:r>
            <a:r>
              <a:rPr lang="en-US" sz="1200" dirty="0"/>
              <a:t>, Trish </a:t>
            </a:r>
            <a:r>
              <a:rPr lang="en-US" sz="1200" dirty="0" err="1"/>
              <a:t>Rexing</a:t>
            </a:r>
            <a:r>
              <a:rPr lang="en-US" sz="1200" dirty="0"/>
              <a:t>, Kendal Bonds, Darin McDaniel, John Hickey, Ben Christen, Andy Frey, John Hardin, Brett Wilson, Ben Stonewall, Brad </a:t>
            </a:r>
            <a:r>
              <a:rPr lang="en-US" sz="1200" dirty="0" err="1"/>
              <a:t>Serven</a:t>
            </a:r>
            <a:r>
              <a:rPr lang="en-US" sz="1200" dirty="0"/>
              <a:t>, Kevin Barrett, Aaron Kramer, Mark </a:t>
            </a:r>
            <a:r>
              <a:rPr lang="en-US" sz="1200" dirty="0" err="1"/>
              <a:t>Sellman</a:t>
            </a:r>
            <a:r>
              <a:rPr lang="en-US" sz="1200" dirty="0"/>
              <a:t>, Keith Jackson, TJ Brown, Terry Beeler, Molly </a:t>
            </a:r>
            <a:r>
              <a:rPr lang="en-US" sz="1200" dirty="0" err="1"/>
              <a:t>Drimmel</a:t>
            </a:r>
            <a:r>
              <a:rPr lang="en-US" sz="1200" dirty="0"/>
              <a:t>, Jerry Garcia, Chad Becker, Chris Warner, Matt </a:t>
            </a:r>
            <a:r>
              <a:rPr lang="en-US" sz="1200" dirty="0" err="1"/>
              <a:t>Bershon</a:t>
            </a:r>
            <a:r>
              <a:rPr lang="en-US" sz="1200" dirty="0"/>
              <a:t>, John Van </a:t>
            </a:r>
            <a:r>
              <a:rPr lang="en-US" sz="1200" dirty="0" err="1"/>
              <a:t>Staalduinen</a:t>
            </a:r>
            <a:r>
              <a:rPr lang="en-US" sz="1200" dirty="0"/>
              <a:t>, Matt Garber, Brandon Miller,  Dave Powell, Scott Gunning, Dan Clevenger, Eric </a:t>
            </a:r>
            <a:r>
              <a:rPr lang="en-US" sz="1200" dirty="0" err="1"/>
              <a:t>Hickenbottom</a:t>
            </a:r>
            <a:r>
              <a:rPr lang="en-US" sz="1200" dirty="0"/>
              <a:t>, Jason Carr, Dean Remington, Doug Bergman, Sammy Soignier, </a:t>
            </a:r>
            <a:r>
              <a:rPr lang="en-US" sz="1200" dirty="0" err="1"/>
              <a:t>Griff</a:t>
            </a:r>
            <a:r>
              <a:rPr lang="en-US" sz="1200" dirty="0"/>
              <a:t> Griffith, Luke Carpenter, Todd Isbell, Doug Bergman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0" y="990600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Crop Breeding</a:t>
            </a:r>
            <a:r>
              <a:rPr lang="en-US" dirty="0"/>
              <a:t>:</a:t>
            </a:r>
            <a:r>
              <a:rPr lang="en-US" sz="1200" dirty="0"/>
              <a:t> Chris Souder, Christian </a:t>
            </a:r>
            <a:r>
              <a:rPr lang="en-US" sz="1200" dirty="0" err="1"/>
              <a:t>Buffard</a:t>
            </a:r>
            <a:r>
              <a:rPr lang="en-US" sz="1200" dirty="0"/>
              <a:t>, Duane </a:t>
            </a:r>
            <a:r>
              <a:rPr lang="en-US" sz="1200" dirty="0" err="1"/>
              <a:t>Potrzeba</a:t>
            </a:r>
            <a:r>
              <a:rPr lang="en-US" sz="1200" dirty="0"/>
              <a:t>, Jeff </a:t>
            </a:r>
            <a:r>
              <a:rPr lang="en-US" sz="1200" dirty="0" err="1"/>
              <a:t>Sernett</a:t>
            </a:r>
            <a:r>
              <a:rPr lang="en-US" sz="1200" dirty="0"/>
              <a:t>, Dick </a:t>
            </a:r>
            <a:r>
              <a:rPr lang="en-US" sz="1200" dirty="0" err="1"/>
              <a:t>Stelpflug</a:t>
            </a:r>
            <a:r>
              <a:rPr lang="en-US" sz="1200" dirty="0"/>
              <a:t>, Gary </a:t>
            </a:r>
            <a:r>
              <a:rPr lang="en-US" sz="1200" dirty="0" err="1"/>
              <a:t>Stangland</a:t>
            </a:r>
            <a:r>
              <a:rPr lang="en-US" sz="1200" dirty="0"/>
              <a:t>, Greg Holland, </a:t>
            </a:r>
            <a:r>
              <a:rPr lang="en-US" sz="1200" dirty="0" err="1"/>
              <a:t>Sandeep</a:t>
            </a:r>
            <a:r>
              <a:rPr lang="en-US" sz="1200" dirty="0"/>
              <a:t> </a:t>
            </a:r>
            <a:r>
              <a:rPr lang="en-US" sz="1200" dirty="0" err="1"/>
              <a:t>Bhatnagar</a:t>
            </a:r>
            <a:r>
              <a:rPr lang="en-US" sz="1200" dirty="0"/>
              <a:t>, Rafael Mateo, </a:t>
            </a:r>
            <a:r>
              <a:rPr lang="en-US" sz="1200" dirty="0" err="1"/>
              <a:t>Laron</a:t>
            </a:r>
            <a:r>
              <a:rPr lang="en-US" sz="1200" dirty="0"/>
              <a:t> Peters, Peter Guzman, Scott </a:t>
            </a:r>
            <a:r>
              <a:rPr lang="en-US" sz="1200" dirty="0" err="1"/>
              <a:t>Bergemen</a:t>
            </a:r>
            <a:r>
              <a:rPr lang="en-US" sz="1200" dirty="0"/>
              <a:t>, Sara </a:t>
            </a:r>
            <a:r>
              <a:rPr lang="en-US" sz="1200" dirty="0" err="1"/>
              <a:t>Pappathopoulos</a:t>
            </a:r>
            <a:r>
              <a:rPr lang="en-US" sz="1200" dirty="0"/>
              <a:t>, </a:t>
            </a:r>
            <a:r>
              <a:rPr lang="en-US" sz="1200" dirty="0" err="1"/>
              <a:t>Magen</a:t>
            </a:r>
            <a:r>
              <a:rPr lang="en-US" sz="1200" dirty="0"/>
              <a:t> Eller, </a:t>
            </a:r>
            <a:r>
              <a:rPr lang="en-US" sz="1200" dirty="0" err="1"/>
              <a:t>Khusi</a:t>
            </a:r>
            <a:r>
              <a:rPr lang="en-US" sz="1200" dirty="0"/>
              <a:t> </a:t>
            </a:r>
            <a:r>
              <a:rPr lang="en-US" sz="1200" dirty="0" err="1"/>
              <a:t>Tiwari</a:t>
            </a:r>
            <a:r>
              <a:rPr lang="en-US" sz="1200" dirty="0"/>
              <a:t>, Dan </a:t>
            </a:r>
            <a:r>
              <a:rPr lang="en-US" sz="1200" dirty="0" err="1"/>
              <a:t>Lubich</a:t>
            </a:r>
            <a:r>
              <a:rPr lang="en-US" sz="1200" dirty="0"/>
              <a:t>, </a:t>
            </a:r>
            <a:r>
              <a:rPr lang="en-US" sz="1200" dirty="0" err="1"/>
              <a:t>Fufa</a:t>
            </a:r>
            <a:r>
              <a:rPr lang="en-US" sz="1200" dirty="0"/>
              <a:t> </a:t>
            </a:r>
            <a:r>
              <a:rPr lang="en-US" sz="1200" dirty="0" err="1"/>
              <a:t>Birru</a:t>
            </a:r>
            <a:r>
              <a:rPr lang="en-US" sz="1200" dirty="0"/>
              <a:t>, Jared Webb, </a:t>
            </a:r>
            <a:r>
              <a:rPr lang="en-US" sz="1200" dirty="0" err="1"/>
              <a:t>Atila</a:t>
            </a:r>
            <a:r>
              <a:rPr lang="en-US" sz="1200" dirty="0"/>
              <a:t> </a:t>
            </a:r>
            <a:r>
              <a:rPr lang="en-US" sz="1200" dirty="0" err="1"/>
              <a:t>Deak</a:t>
            </a:r>
            <a:r>
              <a:rPr lang="en-US" sz="1200" dirty="0"/>
              <a:t>, Jack Phillips, Peter Lynch, Christian </a:t>
            </a:r>
            <a:r>
              <a:rPr lang="en-US" sz="1200" dirty="0" err="1"/>
              <a:t>Buffard</a:t>
            </a:r>
            <a:r>
              <a:rPr lang="en-US" sz="1200" dirty="0"/>
              <a:t>, Tom Jury, David Hoffman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0" y="16002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Pipeline Logistics</a:t>
            </a:r>
            <a:r>
              <a:rPr lang="en-US" dirty="0"/>
              <a:t>: </a:t>
            </a:r>
            <a:r>
              <a:rPr lang="en-US" sz="1200" dirty="0"/>
              <a:t>Jason </a:t>
            </a:r>
            <a:r>
              <a:rPr lang="en-US" sz="1200" dirty="0" err="1"/>
              <a:t>Alsup</a:t>
            </a:r>
            <a:r>
              <a:rPr lang="en-US" sz="1200" dirty="0"/>
              <a:t>, Jeff McElroy, Megan </a:t>
            </a:r>
            <a:r>
              <a:rPr lang="en-US" sz="1200" dirty="0" err="1"/>
              <a:t>Chittick</a:t>
            </a:r>
            <a:r>
              <a:rPr lang="en-US" sz="1200" dirty="0"/>
              <a:t> 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0" y="2057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Breeding Leadership</a:t>
            </a:r>
            <a:r>
              <a:rPr lang="en-US" dirty="0"/>
              <a:t>: </a:t>
            </a:r>
            <a:r>
              <a:rPr lang="en-US" sz="1200" dirty="0"/>
              <a:t>Mike Graham, Gerry Dill, Slobodan </a:t>
            </a:r>
            <a:r>
              <a:rPr lang="en-US" sz="1200" dirty="0" err="1"/>
              <a:t>Trifunovic</a:t>
            </a:r>
            <a:r>
              <a:rPr lang="en-US" sz="1200" dirty="0"/>
              <a:t>, JD </a:t>
            </a:r>
            <a:r>
              <a:rPr lang="en-US" sz="1200" dirty="0" err="1"/>
              <a:t>Rossouw</a:t>
            </a:r>
            <a:r>
              <a:rPr lang="en-US" sz="1200" dirty="0"/>
              <a:t>, Trevor </a:t>
            </a:r>
            <a:r>
              <a:rPr lang="en-US" sz="1200" dirty="0" err="1"/>
              <a:t>Hohls</a:t>
            </a:r>
            <a:r>
              <a:rPr lang="en-US" sz="1200" dirty="0"/>
              <a:t>, Warren Kruger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0" y="1828800"/>
            <a:ext cx="853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Special Thanks</a:t>
            </a:r>
            <a:r>
              <a:rPr lang="en-US" dirty="0"/>
              <a:t>: </a:t>
            </a:r>
            <a:r>
              <a:rPr lang="en-US" sz="1200" dirty="0"/>
              <a:t>Ross </a:t>
            </a:r>
            <a:r>
              <a:rPr lang="en-US" sz="1200" dirty="0" err="1"/>
              <a:t>Bricklemyer</a:t>
            </a:r>
            <a:r>
              <a:rPr lang="en-US" sz="1200" dirty="0"/>
              <a:t>, Bobby </a:t>
            </a:r>
            <a:r>
              <a:rPr lang="en-US" sz="1200" dirty="0" err="1"/>
              <a:t>Brauer</a:t>
            </a:r>
            <a:r>
              <a:rPr lang="en-US" sz="1200" dirty="0"/>
              <a:t>, Shaun </a:t>
            </a:r>
            <a:r>
              <a:rPr lang="en-US" sz="1200" dirty="0" err="1"/>
              <a:t>Diltz</a:t>
            </a:r>
            <a:r>
              <a:rPr lang="en-US" sz="1200" dirty="0"/>
              <a:t>, Kush </a:t>
            </a:r>
            <a:r>
              <a:rPr lang="en-US" sz="1200" dirty="0" err="1"/>
              <a:t>Bhusal</a:t>
            </a:r>
            <a:r>
              <a:rPr lang="en-US" sz="1200" dirty="0"/>
              <a:t>, Katy </a:t>
            </a:r>
            <a:r>
              <a:rPr lang="en-US" sz="1200" dirty="0" err="1"/>
              <a:t>Hillard</a:t>
            </a:r>
            <a:endParaRPr lang="en-US" dirty="0"/>
          </a:p>
        </p:txBody>
      </p:sp>
      <p:pic>
        <p:nvPicPr>
          <p:cNvPr id="54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4292" t="62920" r="-1859"/>
          <a:stretch>
            <a:fillRect/>
          </a:stretch>
        </p:blipFill>
        <p:spPr bwMode="auto">
          <a:xfrm>
            <a:off x="0" y="4724400"/>
            <a:ext cx="2895600" cy="1432941"/>
          </a:xfrm>
          <a:prstGeom prst="rect">
            <a:avLst/>
          </a:prstGeom>
          <a:noFill/>
        </p:spPr>
      </p:pic>
      <p:pic>
        <p:nvPicPr>
          <p:cNvPr id="52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-1859"/>
          <a:stretch>
            <a:fillRect/>
          </a:stretch>
        </p:blipFill>
        <p:spPr bwMode="auto">
          <a:xfrm>
            <a:off x="2743200" y="4953000"/>
            <a:ext cx="3505200" cy="1204341"/>
          </a:xfrm>
          <a:prstGeom prst="rect">
            <a:avLst/>
          </a:prstGeom>
          <a:noFill/>
        </p:spPr>
      </p:pic>
      <p:pic>
        <p:nvPicPr>
          <p:cNvPr id="7203" name="Picture 35" descr="C:\Users\AMGOLD\AppData\Local\Microsoft\Windows\Temporary Internet Files\Content.IE5\PKU8ANOH\combine[1].png"/>
          <p:cNvPicPr>
            <a:picLocks noChangeAspect="1" noChangeArrowheads="1"/>
          </p:cNvPicPr>
          <p:nvPr/>
        </p:nvPicPr>
        <p:blipFill>
          <a:blip r:embed="rId4" cstate="print"/>
          <a:srcRect l="29041"/>
          <a:stretch>
            <a:fillRect/>
          </a:stretch>
        </p:blipFill>
        <p:spPr bwMode="auto">
          <a:xfrm>
            <a:off x="0" y="3352800"/>
            <a:ext cx="4999203" cy="2545001"/>
          </a:xfrm>
          <a:prstGeom prst="rect">
            <a:avLst/>
          </a:prstGeom>
          <a:noFill/>
        </p:spPr>
      </p:pic>
      <p:pic>
        <p:nvPicPr>
          <p:cNvPr id="80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-1859"/>
          <a:stretch>
            <a:fillRect/>
          </a:stretch>
        </p:blipFill>
        <p:spPr bwMode="auto">
          <a:xfrm>
            <a:off x="0" y="5105400"/>
            <a:ext cx="3505200" cy="1051941"/>
          </a:xfrm>
          <a:prstGeom prst="rect">
            <a:avLst/>
          </a:prstGeom>
          <a:noFill/>
        </p:spPr>
      </p:pic>
      <p:pic>
        <p:nvPicPr>
          <p:cNvPr id="81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-1859"/>
          <a:stretch>
            <a:fillRect/>
          </a:stretch>
        </p:blipFill>
        <p:spPr bwMode="auto">
          <a:xfrm>
            <a:off x="2286000" y="5181600"/>
            <a:ext cx="3505200" cy="975741"/>
          </a:xfrm>
          <a:prstGeom prst="rect">
            <a:avLst/>
          </a:prstGeom>
          <a:noFill/>
        </p:spPr>
      </p:pic>
      <p:pic>
        <p:nvPicPr>
          <p:cNvPr id="82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>
            <a:off x="0" y="5257800"/>
            <a:ext cx="3276600" cy="899541"/>
          </a:xfrm>
          <a:prstGeom prst="rect">
            <a:avLst/>
          </a:prstGeom>
          <a:noFill/>
        </p:spPr>
      </p:pic>
      <p:pic>
        <p:nvPicPr>
          <p:cNvPr id="7205" name="Picture 37" descr="C:\Users\AMGOLD\AppData\Local\Microsoft\Windows\Temporary Internet Files\Content.IE5\PKU8ANOH\noonespillow-Man-in-Chair[1].pn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l="10803"/>
          <a:stretch>
            <a:fillRect/>
          </a:stretch>
        </p:blipFill>
        <p:spPr bwMode="auto">
          <a:xfrm>
            <a:off x="2362200" y="3886200"/>
            <a:ext cx="397610" cy="609600"/>
          </a:xfrm>
          <a:prstGeom prst="rect">
            <a:avLst/>
          </a:prstGeom>
          <a:noFill/>
        </p:spPr>
      </p:pic>
      <p:pic>
        <p:nvPicPr>
          <p:cNvPr id="88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8232" t="62920" r="7231"/>
          <a:stretch>
            <a:fillRect/>
          </a:stretch>
        </p:blipFill>
        <p:spPr bwMode="auto">
          <a:xfrm>
            <a:off x="5867400" y="5410200"/>
            <a:ext cx="2133600" cy="747141"/>
          </a:xfrm>
          <a:prstGeom prst="rect">
            <a:avLst/>
          </a:prstGeom>
          <a:noFill/>
        </p:spPr>
      </p:pic>
      <p:pic>
        <p:nvPicPr>
          <p:cNvPr id="89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>
            <a:off x="0" y="5257800"/>
            <a:ext cx="2514600" cy="914400"/>
          </a:xfrm>
          <a:prstGeom prst="rect">
            <a:avLst/>
          </a:prstGeom>
          <a:noFill/>
        </p:spPr>
      </p:pic>
      <p:pic>
        <p:nvPicPr>
          <p:cNvPr id="90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>
            <a:off x="1066800" y="5257800"/>
            <a:ext cx="2514600" cy="914400"/>
          </a:xfrm>
          <a:prstGeom prst="rect">
            <a:avLst/>
          </a:prstGeom>
          <a:noFill/>
        </p:spPr>
      </p:pic>
      <p:pic>
        <p:nvPicPr>
          <p:cNvPr id="91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 flipH="1">
            <a:off x="1676400" y="5257800"/>
            <a:ext cx="2514600" cy="914400"/>
          </a:xfrm>
          <a:prstGeom prst="rect">
            <a:avLst/>
          </a:prstGeom>
          <a:noFill/>
        </p:spPr>
      </p:pic>
      <p:pic>
        <p:nvPicPr>
          <p:cNvPr id="92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 flipH="1">
            <a:off x="3429000" y="5257800"/>
            <a:ext cx="2514600" cy="914400"/>
          </a:xfrm>
          <a:prstGeom prst="rect">
            <a:avLst/>
          </a:prstGeom>
          <a:noFill/>
        </p:spPr>
      </p:pic>
      <p:pic>
        <p:nvPicPr>
          <p:cNvPr id="93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>
            <a:off x="5029200" y="5257800"/>
            <a:ext cx="2514600" cy="914400"/>
          </a:xfrm>
          <a:prstGeom prst="rect">
            <a:avLst/>
          </a:prstGeom>
          <a:noFill/>
        </p:spPr>
      </p:pic>
      <p:pic>
        <p:nvPicPr>
          <p:cNvPr id="94" name="Picture 30" descr="C:\Users\AMGOLD\AppData\Local\Microsoft\Windows\Temporary Internet Files\Content.IE5\2C6996SJ\grass4[1]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2382" t="62920" r="-1859"/>
          <a:stretch>
            <a:fillRect/>
          </a:stretch>
        </p:blipFill>
        <p:spPr bwMode="auto">
          <a:xfrm>
            <a:off x="6629400" y="5257800"/>
            <a:ext cx="2514600" cy="914400"/>
          </a:xfrm>
          <a:prstGeom prst="rect">
            <a:avLst/>
          </a:prstGeom>
          <a:noFill/>
        </p:spPr>
      </p:pic>
      <p:sp>
        <p:nvSpPr>
          <p:cNvPr id="98" name="TextBox 97"/>
          <p:cNvSpPr txBox="1"/>
          <p:nvPr/>
        </p:nvSpPr>
        <p:spPr>
          <a:xfrm>
            <a:off x="0" y="22860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Technology Development</a:t>
            </a:r>
            <a:r>
              <a:rPr lang="en-US" dirty="0"/>
              <a:t>:</a:t>
            </a:r>
            <a:r>
              <a:rPr lang="en-US" sz="1200" dirty="0"/>
              <a:t> Mark Lawson, David Maas, Chris Schuster, Alan Strake, Corby Jensen, Jeff </a:t>
            </a:r>
            <a:r>
              <a:rPr lang="en-US" sz="1200" dirty="0" err="1"/>
              <a:t>Eurek</a:t>
            </a:r>
            <a:r>
              <a:rPr lang="en-US" sz="1200" dirty="0"/>
              <a:t>, Douglas Doty, Roger Olson, Chris Mayo, </a:t>
            </a:r>
            <a:r>
              <a:rPr lang="en-US" sz="1200" dirty="0" err="1"/>
              <a:t>Safeer</a:t>
            </a:r>
            <a:r>
              <a:rPr lang="en-US" sz="1200" dirty="0"/>
              <a:t> Hassan, Robert Brown, Travis Courtney, Kari </a:t>
            </a:r>
            <a:r>
              <a:rPr lang="en-US" sz="1200" dirty="0" err="1"/>
              <a:t>Neis</a:t>
            </a:r>
            <a:r>
              <a:rPr lang="en-US" sz="1200" dirty="0"/>
              <a:t>, Matthew </a:t>
            </a:r>
            <a:r>
              <a:rPr lang="en-US" sz="1200" dirty="0" err="1"/>
              <a:t>Wommack</a:t>
            </a:r>
            <a:r>
              <a:rPr lang="en-US" sz="1200" dirty="0"/>
              <a:t>, Justin Pollard, Petra Rosario, Amanda </a:t>
            </a:r>
            <a:r>
              <a:rPr lang="en-US" sz="1200" dirty="0" err="1"/>
              <a:t>Schoch</a:t>
            </a:r>
            <a:r>
              <a:rPr lang="en-US" sz="1200" dirty="0"/>
              <a:t>, Andrew </a:t>
            </a:r>
            <a:r>
              <a:rPr lang="en-US" sz="1200" dirty="0" err="1"/>
              <a:t>Knepp</a:t>
            </a:r>
            <a:r>
              <a:rPr lang="en-US" sz="1200" dirty="0"/>
              <a:t>, Bob Buehler, Eric </a:t>
            </a:r>
            <a:r>
              <a:rPr lang="en-US" sz="1200" dirty="0" err="1"/>
              <a:t>Blinka</a:t>
            </a:r>
            <a:r>
              <a:rPr lang="en-US" sz="1200" dirty="0"/>
              <a:t>, </a:t>
            </a:r>
            <a:r>
              <a:rPr lang="en-US" sz="1200" dirty="0" err="1"/>
              <a:t>Daljit</a:t>
            </a:r>
            <a:r>
              <a:rPr lang="en-US" sz="1200" dirty="0"/>
              <a:t> Singh, Brad </a:t>
            </a:r>
            <a:r>
              <a:rPr lang="en-US" sz="1200" dirty="0" err="1"/>
              <a:t>Schottel</a:t>
            </a:r>
            <a:r>
              <a:rPr lang="en-US" sz="1200" dirty="0"/>
              <a:t>, Walter Mayhew, Julius Brooks, Terry </a:t>
            </a:r>
            <a:r>
              <a:rPr lang="en-US" sz="1200" dirty="0" err="1"/>
              <a:t>Semmel</a:t>
            </a:r>
            <a:r>
              <a:rPr lang="en-US" sz="1200" dirty="0"/>
              <a:t>, Kyle Broughton, Kyle Johnson, Jared </a:t>
            </a:r>
            <a:r>
              <a:rPr lang="en-US" sz="1200" dirty="0" err="1"/>
              <a:t>Hauseman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257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Box 70"/>
          <p:cNvSpPr txBox="1"/>
          <p:nvPr/>
        </p:nvSpPr>
        <p:spPr>
          <a:xfrm rot="2700000">
            <a:off x="5973163" y="4583851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= 10%</a:t>
            </a:r>
          </a:p>
        </p:txBody>
      </p:sp>
      <p:sp>
        <p:nvSpPr>
          <p:cNvPr id="78" name="Title 1"/>
          <p:cNvSpPr txBox="1">
            <a:spLocks/>
          </p:cNvSpPr>
          <p:nvPr/>
        </p:nvSpPr>
        <p:spPr>
          <a:xfrm>
            <a:off x="203200" y="199900"/>
            <a:ext cx="8765628" cy="1171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</a:pPr>
            <a:r>
              <a:rPr lang="en-US" sz="2400" b="1" dirty="0">
                <a:solidFill>
                  <a:srgbClr val="00B050"/>
                </a:solidFill>
                <a:latin typeface="+mj-lt"/>
              </a:rPr>
              <a:t>Meet the Minimum Required Sample Size for Capturing </a:t>
            </a:r>
            <a:r>
              <a:rPr lang="en-US" sz="2400" b="1" dirty="0" err="1">
                <a:solidFill>
                  <a:srgbClr val="00B050"/>
                </a:solidFill>
                <a:latin typeface="+mj-lt"/>
              </a:rPr>
              <a:t>GxE</a:t>
            </a:r>
            <a:r>
              <a:rPr lang="en-US" sz="2400" b="1" dirty="0">
                <a:solidFill>
                  <a:srgbClr val="00B050"/>
                </a:solidFill>
                <a:latin typeface="+mj-lt"/>
              </a:rPr>
              <a:t> levels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 t="9885"/>
          <a:stretch>
            <a:fillRect/>
          </a:stretch>
        </p:blipFill>
        <p:spPr bwMode="auto">
          <a:xfrm>
            <a:off x="5067779" y="1219200"/>
            <a:ext cx="3695222" cy="2930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52814" y="5673044"/>
            <a:ext cx="4393980" cy="320040"/>
          </a:xfrm>
          <a:prstGeom prst="rect">
            <a:avLst/>
          </a:prstGeom>
          <a:solidFill>
            <a:srgbClr val="CCFFCC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50262" y="5664174"/>
            <a:ext cx="4155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Attrition and Extended MAC*RM Datacuts</a:t>
            </a:r>
          </a:p>
        </p:txBody>
      </p:sp>
      <p:sp>
        <p:nvSpPr>
          <p:cNvPr id="8" name="Oval 7"/>
          <p:cNvSpPr/>
          <p:nvPr/>
        </p:nvSpPr>
        <p:spPr>
          <a:xfrm>
            <a:off x="197669" y="5679613"/>
            <a:ext cx="798785" cy="304799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 5</a:t>
            </a:r>
          </a:p>
        </p:txBody>
      </p:sp>
      <p:sp>
        <p:nvSpPr>
          <p:cNvPr id="9" name="Rectangle 8"/>
          <p:cNvSpPr/>
          <p:nvPr/>
        </p:nvSpPr>
        <p:spPr>
          <a:xfrm>
            <a:off x="558218" y="5975860"/>
            <a:ext cx="4390171" cy="577340"/>
          </a:xfrm>
          <a:prstGeom prst="rect">
            <a:avLst/>
          </a:prstGeom>
          <a:solidFill>
            <a:srgbClr val="CCFFCC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0367" y="5968425"/>
            <a:ext cx="3846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Sample </a:t>
            </a:r>
            <a:r>
              <a:rPr lang="en-US" sz="1600" dirty="0"/>
              <a:t>the Most Diverse Corn Markets Understand Product Variability</a:t>
            </a:r>
            <a:endParaRPr lang="en-US" sz="1600" b="1" dirty="0"/>
          </a:p>
        </p:txBody>
      </p:sp>
      <p:sp>
        <p:nvSpPr>
          <p:cNvPr id="11" name="Oval 10"/>
          <p:cNvSpPr/>
          <p:nvPr/>
        </p:nvSpPr>
        <p:spPr>
          <a:xfrm>
            <a:off x="195480" y="5943600"/>
            <a:ext cx="661034" cy="609599"/>
          </a:xfrm>
          <a:prstGeom prst="ellipse">
            <a:avLst/>
          </a:prstGeom>
          <a:solidFill>
            <a:srgbClr val="0070C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6489" y="6095999"/>
            <a:ext cx="1042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GOAL!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52814" y="5355544"/>
            <a:ext cx="4393980" cy="320040"/>
          </a:xfrm>
          <a:prstGeom prst="rect">
            <a:avLst/>
          </a:prstGeom>
          <a:solidFill>
            <a:srgbClr val="CCFFCC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53306" y="4425378"/>
            <a:ext cx="4395459" cy="320040"/>
          </a:xfrm>
          <a:prstGeom prst="rect">
            <a:avLst/>
          </a:prstGeom>
          <a:solidFill>
            <a:srgbClr val="CCFFCC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53340" y="5053371"/>
            <a:ext cx="4395425" cy="320040"/>
          </a:xfrm>
          <a:prstGeom prst="rect">
            <a:avLst/>
          </a:prstGeom>
          <a:solidFill>
            <a:srgbClr val="CCFFCC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5784" y="4735258"/>
            <a:ext cx="4412981" cy="320040"/>
          </a:xfrm>
          <a:prstGeom prst="rect">
            <a:avLst/>
          </a:prstGeom>
          <a:solidFill>
            <a:srgbClr val="CCFFCC"/>
          </a:solidFill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81655" y="1615245"/>
            <a:ext cx="3273726" cy="6921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rgbClr val="002060"/>
                </a:solidFill>
              </a:rPr>
              <a:t>Reflect Population Proportions</a:t>
            </a:r>
          </a:p>
          <a:p>
            <a:pPr algn="r"/>
            <a:r>
              <a:rPr lang="en-US" sz="1400">
                <a:solidFill>
                  <a:srgbClr val="002060"/>
                </a:solidFill>
              </a:rPr>
              <a:t>Extreme Precision Sampling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089151" y="1363626"/>
            <a:ext cx="2866230" cy="27432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Fully Comprehensive Network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87625" y="2424076"/>
            <a:ext cx="2371067" cy="27432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Contrast Select Variables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755227" y="3655127"/>
            <a:ext cx="3216823" cy="61441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solidFill>
                  <a:srgbClr val="002060"/>
                </a:solidFill>
              </a:rPr>
              <a:t>Product Variability</a:t>
            </a:r>
          </a:p>
          <a:p>
            <a:pPr algn="r"/>
            <a:r>
              <a:rPr lang="en-US" sz="1400" dirty="0">
                <a:solidFill>
                  <a:srgbClr val="002060"/>
                </a:solidFill>
              </a:rPr>
              <a:t>&amp; Diverse Locations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163613" y="3436901"/>
            <a:ext cx="1807779" cy="274320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Understand Our Products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728952" y="2693431"/>
            <a:ext cx="3231192" cy="59821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>
                <a:solidFill>
                  <a:srgbClr val="002060"/>
                </a:solidFill>
              </a:rPr>
              <a:t>Test for Fixed Effects</a:t>
            </a:r>
          </a:p>
          <a:p>
            <a:pPr algn="r"/>
            <a:r>
              <a:rPr lang="en-US" sz="1400">
                <a:solidFill>
                  <a:srgbClr val="002060"/>
                </a:solidFill>
              </a:rPr>
              <a:t>Ex: Irrigation, Soil Types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90600" y="4419600"/>
            <a:ext cx="39755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Quantified G</a:t>
            </a:r>
            <a:r>
              <a:rPr lang="it-IT" sz="1600">
                <a:latin typeface="Calibri" pitchFamily="34" charset="0"/>
                <a:cs typeface="Calibri" pitchFamily="34" charset="0"/>
              </a:rPr>
              <a:t> × </a:t>
            </a:r>
            <a:r>
              <a:rPr lang="en-US" sz="1600"/>
              <a:t>E Precision for all MAC*RM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96875" y="4733680"/>
            <a:ext cx="4091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Calibrated Location Sampling by Corn Acreage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7914" y="5040999"/>
            <a:ext cx="3894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 Built to Detect Hybrid Performance Patterns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8581" y="5346674"/>
            <a:ext cx="3791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Constructed Traited and </a:t>
            </a:r>
            <a:r>
              <a:rPr lang="en-US" sz="1600" err="1"/>
              <a:t>Untraited</a:t>
            </a:r>
            <a:r>
              <a:rPr lang="en-US" sz="1600"/>
              <a:t> Network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6503" y="1815818"/>
            <a:ext cx="2705471" cy="2908582"/>
          </a:xfrm>
          <a:prstGeom prst="rect">
            <a:avLst/>
          </a:prstGeom>
          <a:solidFill>
            <a:srgbClr val="FFC000"/>
          </a:solidFill>
          <a:ln>
            <a:solidFill>
              <a:srgbClr val="A47D00"/>
            </a:solidFill>
          </a:ln>
          <a:scene3d>
            <a:camera prst="isometricOffAxis1Top">
              <a:rot lat="16982200" lon="18065589" rev="3545721"/>
            </a:camera>
            <a:lightRig rig="threePt" dir="t"/>
          </a:scene3d>
          <a:sp3d>
            <a:bevelT w="393700" h="8509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60755" y="1185195"/>
            <a:ext cx="1839309" cy="229372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AEAEAE"/>
            </a:solidFill>
          </a:ln>
          <a:scene3d>
            <a:camera prst="isometricOffAxis1Top">
              <a:rot lat="16982200" lon="18065589" rev="3545721"/>
            </a:camera>
            <a:lightRig rig="threePt" dir="t"/>
          </a:scene3d>
          <a:sp3d>
            <a:bevelT w="393700" h="8509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391679" y="396920"/>
            <a:ext cx="977462" cy="1429406"/>
          </a:xfrm>
          <a:prstGeom prst="rect">
            <a:avLst/>
          </a:prstGeom>
          <a:solidFill>
            <a:srgbClr val="FF9933"/>
          </a:solidFill>
          <a:ln>
            <a:solidFill>
              <a:srgbClr val="EE7700"/>
            </a:solidFill>
          </a:ln>
          <a:scene3d>
            <a:camera prst="isometricOffAxis1Top">
              <a:rot lat="16982200" lon="18065589" rev="3545721"/>
            </a:camera>
            <a:lightRig rig="threePt" dir="t"/>
          </a:scene3d>
          <a:sp3d>
            <a:bevelT w="527050" h="11303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714674">
            <a:off x="650410" y="3576271"/>
            <a:ext cx="204812" cy="2358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Arial Black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51641" y="3434411"/>
            <a:ext cx="2553522" cy="2699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Capture G </a:t>
            </a:r>
            <a:r>
              <a:rPr lang="it-IT" b="1" dirty="0">
                <a:solidFill>
                  <a:schemeClr val="accent5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×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4496" y="3213694"/>
            <a:ext cx="315310" cy="3153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1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7917" y="2420163"/>
            <a:ext cx="2012731" cy="2732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Represent Factors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0772" y="2199446"/>
            <a:ext cx="315310" cy="3153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2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83172" y="1363874"/>
            <a:ext cx="1460937" cy="2732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 Proportional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36027" y="1143157"/>
            <a:ext cx="315310" cy="31531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19200" y="3644617"/>
            <a:ext cx="17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UNTRAITED: 242</a:t>
            </a:r>
          </a:p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TRAITED: 295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209868" y="2677665"/>
            <a:ext cx="175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Target Large</a:t>
            </a:r>
          </a:p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MAC</a:t>
            </a:r>
            <a:r>
              <a:rPr lang="it-IT" b="1" dirty="0">
                <a:solidFill>
                  <a:schemeClr val="tx1">
                    <a:lumMod val="10000"/>
                    <a:lumOff val="90000"/>
                  </a:schemeClr>
                </a:solidFill>
                <a:latin typeface="Calibri" pitchFamily="34" charset="0"/>
                <a:cs typeface="Calibri" pitchFamily="34" charset="0"/>
              </a:rPr>
              <a:t> × </a:t>
            </a:r>
            <a:r>
              <a:rPr lang="en-US" b="1" dirty="0" err="1">
                <a:solidFill>
                  <a:schemeClr val="tx1">
                    <a:lumMod val="10000"/>
                    <a:lumOff val="90000"/>
                  </a:schemeClr>
                </a:solidFill>
              </a:rPr>
              <a:t>ZoneRMs</a:t>
            </a:r>
            <a:endParaRPr lang="en-US" b="1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62100" y="1627945"/>
            <a:ext cx="822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Too Costly</a:t>
            </a:r>
          </a:p>
        </p:txBody>
      </p:sp>
      <p:sp>
        <p:nvSpPr>
          <p:cNvPr id="40" name="Oval 39"/>
          <p:cNvSpPr/>
          <p:nvPr/>
        </p:nvSpPr>
        <p:spPr>
          <a:xfrm>
            <a:off x="211227" y="4424738"/>
            <a:ext cx="798785" cy="304799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 1</a:t>
            </a:r>
          </a:p>
        </p:txBody>
      </p:sp>
      <p:sp>
        <p:nvSpPr>
          <p:cNvPr id="41" name="Oval 40"/>
          <p:cNvSpPr/>
          <p:nvPr/>
        </p:nvSpPr>
        <p:spPr>
          <a:xfrm>
            <a:off x="199183" y="4738937"/>
            <a:ext cx="798785" cy="304799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 2</a:t>
            </a:r>
          </a:p>
        </p:txBody>
      </p:sp>
      <p:sp>
        <p:nvSpPr>
          <p:cNvPr id="42" name="Oval 41"/>
          <p:cNvSpPr/>
          <p:nvPr/>
        </p:nvSpPr>
        <p:spPr>
          <a:xfrm>
            <a:off x="187159" y="5060730"/>
            <a:ext cx="798785" cy="304799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 3</a:t>
            </a:r>
          </a:p>
        </p:txBody>
      </p:sp>
      <p:sp>
        <p:nvSpPr>
          <p:cNvPr id="43" name="Oval 42"/>
          <p:cNvSpPr/>
          <p:nvPr/>
        </p:nvSpPr>
        <p:spPr>
          <a:xfrm>
            <a:off x="197669" y="5362113"/>
            <a:ext cx="798785" cy="304799"/>
          </a:xfrm>
          <a:prstGeom prst="ellipse">
            <a:avLst/>
          </a:prstGeom>
          <a:solidFill>
            <a:srgbClr val="0070C0"/>
          </a:solidFill>
          <a:ln w="19050"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1">
                    <a:lumMod val="10000"/>
                    <a:lumOff val="90000"/>
                  </a:schemeClr>
                </a:solidFill>
              </a:rPr>
              <a:t>Step 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459440" y="3339822"/>
            <a:ext cx="168456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en-US" sz="1000" b="1"/>
              <a:t>G </a:t>
            </a:r>
            <a:r>
              <a:rPr lang="it-IT" sz="1000" b="1">
                <a:latin typeface="Calibri" pitchFamily="34" charset="0"/>
                <a:cs typeface="Calibri" pitchFamily="34" charset="0"/>
              </a:rPr>
              <a:t>×</a:t>
            </a:r>
            <a:r>
              <a:rPr lang="en-US" sz="1000" b="1"/>
              <a:t> E </a:t>
            </a:r>
            <a:r>
              <a:rPr lang="en-US" sz="1000"/>
              <a:t>Precision defined by </a:t>
            </a:r>
            <a:r>
              <a:rPr lang="en-US" sz="1000" err="1"/>
              <a:t>spatio</a:t>
            </a:r>
            <a:r>
              <a:rPr lang="en-US" sz="1000"/>
              <a:t>-temporal patterns of hybrid rank performance</a:t>
            </a:r>
          </a:p>
        </p:txBody>
      </p: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4" cstate="print"/>
          <a:srcRect l="16588" t="31855" r="32579" b="49151"/>
          <a:stretch>
            <a:fillRect/>
          </a:stretch>
        </p:blipFill>
        <p:spPr bwMode="auto">
          <a:xfrm>
            <a:off x="5841020" y="3829072"/>
            <a:ext cx="445819" cy="14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4" cstate="print"/>
          <a:srcRect l="17569" t="51550" r="13751" b="29942"/>
          <a:stretch>
            <a:fillRect/>
          </a:stretch>
        </p:blipFill>
        <p:spPr bwMode="auto">
          <a:xfrm>
            <a:off x="6247040" y="3833835"/>
            <a:ext cx="591909" cy="13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4" cstate="print"/>
          <a:srcRect l="15934" t="69843" r="33701" b="11055"/>
          <a:stretch>
            <a:fillRect/>
          </a:stretch>
        </p:blipFill>
        <p:spPr bwMode="auto">
          <a:xfrm>
            <a:off x="6811174" y="3833834"/>
            <a:ext cx="427826" cy="1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extBox 47"/>
          <p:cNvSpPr txBox="1"/>
          <p:nvPr/>
        </p:nvSpPr>
        <p:spPr>
          <a:xfrm>
            <a:off x="7709653" y="3114926"/>
            <a:ext cx="1086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/>
              <a:t>MAC * RM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5940858" y="4474293"/>
            <a:ext cx="640046" cy="7194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51" name="Straight Arrow Connector 50"/>
          <p:cNvCxnSpPr/>
          <p:nvPr/>
        </p:nvCxnSpPr>
        <p:spPr bwMode="auto">
          <a:xfrm flipV="1">
            <a:off x="5285504" y="4474294"/>
            <a:ext cx="579154" cy="6857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5285504" y="5312493"/>
            <a:ext cx="134115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5711818" y="3977334"/>
            <a:ext cx="4331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49818" y="4992759"/>
            <a:ext cx="4154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607726" y="4967934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68" name="TextBox 67"/>
          <p:cNvSpPr txBox="1"/>
          <p:nvPr/>
        </p:nvSpPr>
        <p:spPr>
          <a:xfrm rot="-2700000">
            <a:off x="4866902" y="458127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= 20%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37904" y="5236293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= 30%</a:t>
            </a:r>
          </a:p>
        </p:txBody>
      </p:sp>
      <p:sp>
        <p:nvSpPr>
          <p:cNvPr id="77" name="Isosceles Triangle 76"/>
          <p:cNvSpPr/>
          <p:nvPr/>
        </p:nvSpPr>
        <p:spPr bwMode="auto">
          <a:xfrm>
            <a:off x="5361704" y="4550493"/>
            <a:ext cx="1097246" cy="645439"/>
          </a:xfrm>
          <a:prstGeom prst="triangle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56904" y="5541093"/>
            <a:ext cx="1916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6600"/>
                </a:solidFill>
              </a:rPr>
              <a:t>Low G</a:t>
            </a:r>
            <a:r>
              <a:rPr lang="it-IT" sz="1600" dirty="0">
                <a:solidFill>
                  <a:srgbClr val="006600"/>
                </a:solidFill>
                <a:latin typeface="Calibri" pitchFamily="34" charset="0"/>
                <a:cs typeface="Calibri" pitchFamily="34" charset="0"/>
              </a:rPr>
              <a:t> × </a:t>
            </a:r>
            <a:r>
              <a:rPr lang="en-US" sz="1600" dirty="0">
                <a:solidFill>
                  <a:srgbClr val="006600"/>
                </a:solidFill>
              </a:rPr>
              <a:t>E Variation</a:t>
            </a:r>
          </a:p>
          <a:p>
            <a:r>
              <a:rPr lang="en-US" sz="1600" dirty="0">
                <a:solidFill>
                  <a:srgbClr val="006600"/>
                </a:solidFill>
              </a:rPr>
              <a:t>Weak disagreement</a:t>
            </a:r>
          </a:p>
        </p:txBody>
      </p:sp>
      <p:sp>
        <p:nvSpPr>
          <p:cNvPr id="93" name="TextBox 92"/>
          <p:cNvSpPr txBox="1"/>
          <p:nvPr/>
        </p:nvSpPr>
        <p:spPr>
          <a:xfrm rot="2700000">
            <a:off x="8016937" y="4568917"/>
            <a:ext cx="1039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</a:t>
            </a:r>
            <a:r>
              <a:rPr lang="en-US" sz="2000"/>
              <a:t>= </a:t>
            </a:r>
            <a:r>
              <a:rPr lang="en-US" sz="2000" b="1"/>
              <a:t>-</a:t>
            </a:r>
            <a:r>
              <a:rPr lang="en-US" sz="2000"/>
              <a:t>10</a:t>
            </a:r>
            <a:r>
              <a:rPr lang="en-US" sz="2000" dirty="0"/>
              <a:t>%</a:t>
            </a:r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7998258" y="4459359"/>
            <a:ext cx="640046" cy="7194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5" name="Straight Arrow Connector 94"/>
          <p:cNvCxnSpPr/>
          <p:nvPr/>
        </p:nvCxnSpPr>
        <p:spPr bwMode="auto">
          <a:xfrm flipV="1">
            <a:off x="7342904" y="4459360"/>
            <a:ext cx="579154" cy="6857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96" name="Straight Arrow Connector 95"/>
          <p:cNvCxnSpPr/>
          <p:nvPr/>
        </p:nvCxnSpPr>
        <p:spPr bwMode="auto">
          <a:xfrm>
            <a:off x="7342904" y="5297559"/>
            <a:ext cx="134115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97" name="Rectangle 96"/>
          <p:cNvSpPr/>
          <p:nvPr/>
        </p:nvSpPr>
        <p:spPr>
          <a:xfrm>
            <a:off x="7769218" y="3962400"/>
            <a:ext cx="43313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007218" y="4977825"/>
            <a:ext cx="41549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endParaRPr lang="en-US" sz="3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8665126" y="4953000"/>
            <a:ext cx="40267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</a:t>
            </a:r>
          </a:p>
        </p:txBody>
      </p:sp>
      <p:sp>
        <p:nvSpPr>
          <p:cNvPr id="100" name="TextBox 99"/>
          <p:cNvSpPr txBox="1"/>
          <p:nvPr/>
        </p:nvSpPr>
        <p:spPr>
          <a:xfrm rot="-2700000">
            <a:off x="6924302" y="4566336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= 20%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95304" y="5221359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 </a:t>
            </a:r>
            <a:r>
              <a:rPr lang="en-US" sz="2000"/>
              <a:t>= 50</a:t>
            </a:r>
            <a:r>
              <a:rPr lang="en-US" sz="2000" dirty="0"/>
              <a:t>%</a:t>
            </a:r>
          </a:p>
        </p:txBody>
      </p:sp>
      <p:sp>
        <p:nvSpPr>
          <p:cNvPr id="102" name="Isosceles Triangle 101"/>
          <p:cNvSpPr/>
          <p:nvPr/>
        </p:nvSpPr>
        <p:spPr bwMode="auto">
          <a:xfrm>
            <a:off x="7419104" y="4535559"/>
            <a:ext cx="1097246" cy="645439"/>
          </a:xfrm>
          <a:prstGeom prst="triangl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114304" y="5526159"/>
            <a:ext cx="1919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High G</a:t>
            </a:r>
            <a:r>
              <a:rPr lang="it-IT" sz="160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t-IT" sz="1600" dirty="0">
                <a:solidFill>
                  <a:srgbClr val="FF0000"/>
                </a:solidFill>
                <a:latin typeface="Calibri" pitchFamily="34" charset="0"/>
                <a:cs typeface="Calibri" pitchFamily="34" charset="0"/>
              </a:rPr>
              <a:t>× </a:t>
            </a:r>
            <a:r>
              <a:rPr lang="en-US" sz="1600" dirty="0">
                <a:solidFill>
                  <a:srgbClr val="FF0000"/>
                </a:solidFill>
              </a:rPr>
              <a:t>E Variation</a:t>
            </a:r>
          </a:p>
          <a:p>
            <a:r>
              <a:rPr lang="en-US" sz="1600">
                <a:solidFill>
                  <a:srgbClr val="FF0000"/>
                </a:solidFill>
              </a:rPr>
              <a:t>Strong </a:t>
            </a:r>
            <a:r>
              <a:rPr lang="en-US" sz="1600" dirty="0">
                <a:solidFill>
                  <a:srgbClr val="FF0000"/>
                </a:solidFill>
              </a:rPr>
              <a:t>disagreement</a:t>
            </a:r>
          </a:p>
        </p:txBody>
      </p:sp>
    </p:spTree>
    <p:extLst>
      <p:ext uri="{BB962C8B-B14F-4D97-AF65-F5344CB8AC3E}">
        <p14:creationId xmlns:p14="http://schemas.microsoft.com/office/powerpoint/2010/main" val="63961592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217"/>
          <p:cNvSpPr/>
          <p:nvPr/>
        </p:nvSpPr>
        <p:spPr>
          <a:xfrm>
            <a:off x="43129" y="228600"/>
            <a:ext cx="9100871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lang="en-US" sz="2400" b="1" dirty="0">
                <a:solidFill>
                  <a:schemeClr val="accent2"/>
                </a:solidFill>
              </a:rPr>
              <a:t>FY17 Parallel Crop Environments (January 23, 2016)</a:t>
            </a:r>
            <a:br>
              <a:rPr lang="en-US" sz="2400" b="1" dirty="0">
                <a:solidFill>
                  <a:schemeClr val="accent2"/>
                </a:solidFill>
              </a:rPr>
            </a:br>
            <a:endParaRPr lang="en-US" sz="2400" i="1" dirty="0">
              <a:solidFill>
                <a:schemeClr val="accent2"/>
              </a:solidFill>
            </a:endParaRPr>
          </a:p>
        </p:txBody>
      </p:sp>
      <p:sp>
        <p:nvSpPr>
          <p:cNvPr id="224" name="Cube 223"/>
          <p:cNvSpPr/>
          <p:nvPr/>
        </p:nvSpPr>
        <p:spPr>
          <a:xfrm rot="21278318">
            <a:off x="76122" y="6060723"/>
            <a:ext cx="896215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22.5M</a:t>
            </a:r>
          </a:p>
        </p:txBody>
      </p:sp>
      <p:sp>
        <p:nvSpPr>
          <p:cNvPr id="220" name="Cube 219"/>
          <p:cNvSpPr/>
          <p:nvPr/>
        </p:nvSpPr>
        <p:spPr>
          <a:xfrm rot="21278318">
            <a:off x="61387" y="4900583"/>
            <a:ext cx="898610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31.8M</a:t>
            </a:r>
          </a:p>
        </p:txBody>
      </p:sp>
      <p:pic>
        <p:nvPicPr>
          <p:cNvPr id="3077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2" cstate="print"/>
          <a:srcRect l="9949" t="12755" r="5484" b="29847"/>
          <a:stretch>
            <a:fillRect/>
          </a:stretch>
        </p:blipFill>
        <p:spPr bwMode="auto">
          <a:xfrm rot="21007364">
            <a:off x="912832" y="5628816"/>
            <a:ext cx="809028" cy="428309"/>
          </a:xfrm>
          <a:prstGeom prst="rect">
            <a:avLst/>
          </a:prstGeom>
          <a:noFill/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1286818" y="3505200"/>
            <a:ext cx="4338064" cy="381000"/>
          </a:xfrm>
          <a:prstGeom prst="rect">
            <a:avLst/>
          </a:prstGeom>
        </p:spPr>
        <p:txBody>
          <a:bodyPr/>
          <a:lstStyle/>
          <a:p>
            <a:pPr lvl="0" algn="r" defTabSz="457200">
              <a:lnSpc>
                <a:spcPct val="85000"/>
              </a:lnSpc>
              <a:spcBef>
                <a:spcPct val="0"/>
              </a:spcBef>
            </a:pPr>
            <a:r>
              <a:rPr lang="en-US" sz="2000" i="1" dirty="0">
                <a:solidFill>
                  <a:schemeClr val="accent2"/>
                </a:solidFill>
              </a:rPr>
              <a:t> </a:t>
            </a:r>
            <a:r>
              <a:rPr lang="en-US" sz="1600" i="1" dirty="0">
                <a:solidFill>
                  <a:schemeClr val="accent2"/>
                </a:solidFill>
              </a:rPr>
              <a:t>631 Sites, 526</a:t>
            </a:r>
            <a:r>
              <a:rPr kumimoji="0" lang="en-US" sz="1600" i="1" u="none" strike="noStrike" kern="120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Locations, </a:t>
            </a:r>
            <a:r>
              <a:rPr lang="en-US" sz="1600" i="1" dirty="0">
                <a:solidFill>
                  <a:schemeClr val="accent2"/>
                </a:solidFill>
              </a:rPr>
              <a:t>1 Network</a:t>
            </a:r>
            <a:endParaRPr kumimoji="0" lang="en-US" sz="24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943599" y="1128789"/>
            <a:ext cx="1484923" cy="1524000"/>
          </a:xfrm>
          <a:prstGeom prst="ellipse">
            <a:avLst/>
          </a:prstGeom>
          <a:solidFill>
            <a:srgbClr val="0070C0">
              <a:alpha val="46000"/>
            </a:srgbClr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43599" y="1738389"/>
            <a:ext cx="1484923" cy="1524000"/>
          </a:xfrm>
          <a:prstGeom prst="ellipse">
            <a:avLst/>
          </a:prstGeom>
          <a:solidFill>
            <a:srgbClr val="00B0F0">
              <a:alpha val="29000"/>
            </a:srgbClr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439875" y="1966989"/>
            <a:ext cx="1484923" cy="1524000"/>
          </a:xfrm>
          <a:prstGeom prst="ellipse">
            <a:avLst/>
          </a:prstGeom>
          <a:solidFill>
            <a:srgbClr val="7030A0">
              <a:alpha val="46000"/>
            </a:srgbClr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10399" y="1738389"/>
            <a:ext cx="1484923" cy="1524000"/>
          </a:xfrm>
          <a:prstGeom prst="ellipse">
            <a:avLst/>
          </a:prstGeom>
          <a:solidFill>
            <a:srgbClr val="FF99CC">
              <a:alpha val="46000"/>
            </a:srgbClr>
          </a:solidFill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010399" y="1128789"/>
            <a:ext cx="1484923" cy="1524000"/>
          </a:xfrm>
          <a:prstGeom prst="ellipse">
            <a:avLst/>
          </a:prstGeom>
          <a:solidFill>
            <a:srgbClr val="FFC000">
              <a:alpha val="46000"/>
            </a:srgbClr>
          </a:solidFill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39875" y="823989"/>
            <a:ext cx="1484923" cy="1524000"/>
          </a:xfrm>
          <a:prstGeom prst="ellipse">
            <a:avLst/>
          </a:prstGeom>
          <a:solidFill>
            <a:schemeClr val="tx2">
              <a:alpha val="46000"/>
            </a:schemeClr>
          </a:solidFill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39876" y="823989"/>
            <a:ext cx="1484923" cy="1524000"/>
          </a:xfrm>
          <a:prstGeom prst="ellipse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010399" y="1128789"/>
            <a:ext cx="1484923" cy="1524000"/>
          </a:xfrm>
          <a:prstGeom prst="ellipse">
            <a:avLst/>
          </a:prstGeom>
          <a:noFill/>
          <a:ln w="38100">
            <a:solidFill>
              <a:schemeClr val="tx2">
                <a:lumMod val="20000"/>
                <a:lumOff val="8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rot="19129021">
            <a:off x="7015063" y="1396208"/>
            <a:ext cx="88678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105</a:t>
            </a:r>
          </a:p>
        </p:txBody>
      </p:sp>
      <p:sp>
        <p:nvSpPr>
          <p:cNvPr id="21" name="Rectangle 20"/>
          <p:cNvSpPr/>
          <p:nvPr/>
        </p:nvSpPr>
        <p:spPr>
          <a:xfrm rot="19129021">
            <a:off x="6427705" y="959799"/>
            <a:ext cx="8867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302</a:t>
            </a:r>
          </a:p>
        </p:txBody>
      </p:sp>
      <p:sp>
        <p:nvSpPr>
          <p:cNvPr id="22" name="Rectangle 21"/>
          <p:cNvSpPr/>
          <p:nvPr/>
        </p:nvSpPr>
        <p:spPr>
          <a:xfrm rot="19129021">
            <a:off x="7570703" y="1798000"/>
            <a:ext cx="88678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119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r="11333"/>
          <a:stretch>
            <a:fillRect/>
          </a:stretch>
        </p:blipFill>
        <p:spPr bwMode="auto">
          <a:xfrm>
            <a:off x="616530" y="609600"/>
            <a:ext cx="5105401" cy="304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6" name="Rectangle 35"/>
          <p:cNvSpPr/>
          <p:nvPr/>
        </p:nvSpPr>
        <p:spPr>
          <a:xfrm>
            <a:off x="6507024" y="52748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Corn (407)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 rot="2376405">
            <a:off x="7919370" y="1123620"/>
            <a:ext cx="1072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Soy (224)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9387730">
            <a:off x="5582982" y="976390"/>
            <a:ext cx="1039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Sorghum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rot="2258051">
            <a:off x="5588786" y="2944629"/>
            <a:ext cx="832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Cotton</a:t>
            </a:r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248400" y="3440668"/>
            <a:ext cx="14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Spring Wheat</a:t>
            </a:r>
            <a:endParaRPr lang="en-US"/>
          </a:p>
        </p:txBody>
      </p:sp>
      <p:sp>
        <p:nvSpPr>
          <p:cNvPr id="41" name="Rectangle 40"/>
          <p:cNvSpPr/>
          <p:nvPr/>
        </p:nvSpPr>
        <p:spPr>
          <a:xfrm rot="19627376">
            <a:off x="7749305" y="2888844"/>
            <a:ext cx="1540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Winter Wheat</a:t>
            </a:r>
            <a:endParaRPr lang="en-US"/>
          </a:p>
        </p:txBody>
      </p:sp>
      <p:sp>
        <p:nvSpPr>
          <p:cNvPr id="57" name="Cube 56"/>
          <p:cNvSpPr/>
          <p:nvPr/>
        </p:nvSpPr>
        <p:spPr>
          <a:xfrm rot="10636987">
            <a:off x="8657229" y="381707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58" name="Cube 57"/>
          <p:cNvSpPr/>
          <p:nvPr/>
        </p:nvSpPr>
        <p:spPr>
          <a:xfrm rot="10636987">
            <a:off x="8393364" y="383182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59" name="Cube 58"/>
          <p:cNvSpPr/>
          <p:nvPr/>
        </p:nvSpPr>
        <p:spPr>
          <a:xfrm rot="10636987">
            <a:off x="8127109" y="384893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60" name="Cube 59"/>
          <p:cNvSpPr/>
          <p:nvPr/>
        </p:nvSpPr>
        <p:spPr>
          <a:xfrm rot="10636987">
            <a:off x="7863244" y="386368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61" name="Cube 60"/>
          <p:cNvSpPr/>
          <p:nvPr/>
        </p:nvSpPr>
        <p:spPr>
          <a:xfrm rot="10636987">
            <a:off x="7602342" y="387899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62" name="Cube 61"/>
          <p:cNvSpPr/>
          <p:nvPr/>
        </p:nvSpPr>
        <p:spPr>
          <a:xfrm rot="10636987">
            <a:off x="7338477" y="389373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63" name="Cube 62"/>
          <p:cNvSpPr/>
          <p:nvPr/>
        </p:nvSpPr>
        <p:spPr>
          <a:xfrm rot="10636987">
            <a:off x="7072222" y="391085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P</a:t>
            </a:r>
          </a:p>
        </p:txBody>
      </p:sp>
      <p:sp>
        <p:nvSpPr>
          <p:cNvPr id="64" name="Cube 63"/>
          <p:cNvSpPr/>
          <p:nvPr/>
        </p:nvSpPr>
        <p:spPr>
          <a:xfrm rot="10636987">
            <a:off x="6808357" y="392559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X</a:t>
            </a:r>
          </a:p>
        </p:txBody>
      </p:sp>
      <p:sp>
        <p:nvSpPr>
          <p:cNvPr id="65" name="Cube 64"/>
          <p:cNvSpPr/>
          <p:nvPr/>
        </p:nvSpPr>
        <p:spPr>
          <a:xfrm rot="10636987">
            <a:off x="6541662" y="393750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66" name="Cube 65"/>
          <p:cNvSpPr/>
          <p:nvPr/>
        </p:nvSpPr>
        <p:spPr>
          <a:xfrm rot="10636987">
            <a:off x="6152755" y="3966948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67" name="Cube 66"/>
          <p:cNvSpPr/>
          <p:nvPr/>
        </p:nvSpPr>
        <p:spPr>
          <a:xfrm rot="10636987">
            <a:off x="5888890" y="3981692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68" name="Cube 67"/>
          <p:cNvSpPr/>
          <p:nvPr/>
        </p:nvSpPr>
        <p:spPr>
          <a:xfrm rot="10636987">
            <a:off x="5622635" y="3998808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69" name="Cube 68"/>
          <p:cNvSpPr/>
          <p:nvPr/>
        </p:nvSpPr>
        <p:spPr>
          <a:xfrm rot="10636987">
            <a:off x="5358770" y="4013552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70" name="Cube 69"/>
          <p:cNvSpPr/>
          <p:nvPr/>
        </p:nvSpPr>
        <p:spPr>
          <a:xfrm rot="10636987">
            <a:off x="5097868" y="4028862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71" name="Cube 70"/>
          <p:cNvSpPr/>
          <p:nvPr/>
        </p:nvSpPr>
        <p:spPr>
          <a:xfrm rot="10636987">
            <a:off x="4834003" y="4043606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72" name="Cube 71"/>
          <p:cNvSpPr/>
          <p:nvPr/>
        </p:nvSpPr>
        <p:spPr>
          <a:xfrm rot="10636987">
            <a:off x="4567748" y="4060722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73" name="Cube 72"/>
          <p:cNvSpPr/>
          <p:nvPr/>
        </p:nvSpPr>
        <p:spPr>
          <a:xfrm rot="10636987">
            <a:off x="4303883" y="4075466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P</a:t>
            </a:r>
          </a:p>
        </p:txBody>
      </p:sp>
      <p:sp>
        <p:nvSpPr>
          <p:cNvPr id="74" name="Cube 73"/>
          <p:cNvSpPr/>
          <p:nvPr/>
        </p:nvSpPr>
        <p:spPr>
          <a:xfrm rot="10636987">
            <a:off x="4037188" y="4087372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75" name="Cube 74"/>
          <p:cNvSpPr/>
          <p:nvPr/>
        </p:nvSpPr>
        <p:spPr>
          <a:xfrm rot="10636987">
            <a:off x="3766892" y="409662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93" name="Cube 92"/>
          <p:cNvSpPr/>
          <p:nvPr/>
        </p:nvSpPr>
        <p:spPr>
          <a:xfrm rot="10636987">
            <a:off x="7163097" y="419149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94" name="Cube 93"/>
          <p:cNvSpPr/>
          <p:nvPr/>
        </p:nvSpPr>
        <p:spPr>
          <a:xfrm rot="10636987">
            <a:off x="6902195" y="420680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95" name="Cube 94"/>
          <p:cNvSpPr/>
          <p:nvPr/>
        </p:nvSpPr>
        <p:spPr>
          <a:xfrm rot="10636987">
            <a:off x="6638330" y="422154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96" name="Cube 95"/>
          <p:cNvSpPr/>
          <p:nvPr/>
        </p:nvSpPr>
        <p:spPr>
          <a:xfrm rot="10636987">
            <a:off x="6372075" y="423866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97" name="Cube 96"/>
          <p:cNvSpPr/>
          <p:nvPr/>
        </p:nvSpPr>
        <p:spPr>
          <a:xfrm rot="10636987">
            <a:off x="6108210" y="425340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98" name="Cube 97"/>
          <p:cNvSpPr/>
          <p:nvPr/>
        </p:nvSpPr>
        <p:spPr>
          <a:xfrm rot="10636987">
            <a:off x="5841515" y="426531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99" name="Cube 98"/>
          <p:cNvSpPr/>
          <p:nvPr/>
        </p:nvSpPr>
        <p:spPr>
          <a:xfrm rot="10636987">
            <a:off x="5563687" y="4290095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R</a:t>
            </a:r>
          </a:p>
        </p:txBody>
      </p:sp>
      <p:sp>
        <p:nvSpPr>
          <p:cNvPr id="100" name="Cube 99"/>
          <p:cNvSpPr/>
          <p:nvPr/>
        </p:nvSpPr>
        <p:spPr>
          <a:xfrm rot="10636987">
            <a:off x="5299822" y="430483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G</a:t>
            </a:r>
          </a:p>
        </p:txBody>
      </p:sp>
      <p:sp>
        <p:nvSpPr>
          <p:cNvPr id="101" name="Cube 100"/>
          <p:cNvSpPr/>
          <p:nvPr/>
        </p:nvSpPr>
        <p:spPr>
          <a:xfrm rot="10636987">
            <a:off x="5038920" y="432014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102" name="Cube 101"/>
          <p:cNvSpPr/>
          <p:nvPr/>
        </p:nvSpPr>
        <p:spPr>
          <a:xfrm rot="10636987">
            <a:off x="4775055" y="433489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103" name="Cube 102"/>
          <p:cNvSpPr/>
          <p:nvPr/>
        </p:nvSpPr>
        <p:spPr>
          <a:xfrm rot="10636987">
            <a:off x="4508800" y="435200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P</a:t>
            </a:r>
          </a:p>
        </p:txBody>
      </p:sp>
      <p:sp>
        <p:nvSpPr>
          <p:cNvPr id="107" name="Cube 106"/>
          <p:cNvSpPr/>
          <p:nvPr/>
        </p:nvSpPr>
        <p:spPr>
          <a:xfrm rot="10636987">
            <a:off x="5511931" y="4586269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108" name="Cube 107"/>
          <p:cNvSpPr/>
          <p:nvPr/>
        </p:nvSpPr>
        <p:spPr>
          <a:xfrm rot="10636987">
            <a:off x="5248066" y="460101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F</a:t>
            </a:r>
          </a:p>
        </p:txBody>
      </p:sp>
      <p:sp>
        <p:nvSpPr>
          <p:cNvPr id="109" name="Cube 108"/>
          <p:cNvSpPr/>
          <p:nvPr/>
        </p:nvSpPr>
        <p:spPr>
          <a:xfrm rot="10636987">
            <a:off x="4987164" y="461632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10" name="Cube 109"/>
          <p:cNvSpPr/>
          <p:nvPr/>
        </p:nvSpPr>
        <p:spPr>
          <a:xfrm rot="10636987">
            <a:off x="4723299" y="463106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111" name="Cube 110"/>
          <p:cNvSpPr/>
          <p:nvPr/>
        </p:nvSpPr>
        <p:spPr>
          <a:xfrm rot="10636987">
            <a:off x="4457044" y="464818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-</a:t>
            </a:r>
          </a:p>
        </p:txBody>
      </p:sp>
      <p:sp>
        <p:nvSpPr>
          <p:cNvPr id="112" name="Cube 111"/>
          <p:cNvSpPr/>
          <p:nvPr/>
        </p:nvSpPr>
        <p:spPr>
          <a:xfrm rot="10636987">
            <a:off x="4193179" y="466292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K</a:t>
            </a:r>
          </a:p>
        </p:txBody>
      </p:sp>
      <p:sp>
        <p:nvSpPr>
          <p:cNvPr id="113" name="Cube 112"/>
          <p:cNvSpPr/>
          <p:nvPr/>
        </p:nvSpPr>
        <p:spPr>
          <a:xfrm rot="10636987">
            <a:off x="3926484" y="467483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114" name="Cube 113"/>
          <p:cNvSpPr/>
          <p:nvPr/>
        </p:nvSpPr>
        <p:spPr>
          <a:xfrm rot="10636987">
            <a:off x="3656188" y="468408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115" name="Cube 114"/>
          <p:cNvSpPr/>
          <p:nvPr/>
        </p:nvSpPr>
        <p:spPr>
          <a:xfrm rot="10636987">
            <a:off x="3385914" y="4698468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W</a:t>
            </a:r>
          </a:p>
        </p:txBody>
      </p:sp>
      <p:sp>
        <p:nvSpPr>
          <p:cNvPr id="127" name="Cube 126"/>
          <p:cNvSpPr/>
          <p:nvPr/>
        </p:nvSpPr>
        <p:spPr>
          <a:xfrm rot="10636987">
            <a:off x="7536261" y="445663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28" name="Cube 127"/>
          <p:cNvSpPr/>
          <p:nvPr/>
        </p:nvSpPr>
        <p:spPr>
          <a:xfrm rot="10636987">
            <a:off x="7272396" y="447137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129" name="Cube 128"/>
          <p:cNvSpPr/>
          <p:nvPr/>
        </p:nvSpPr>
        <p:spPr>
          <a:xfrm rot="10636987">
            <a:off x="7011494" y="448668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30" name="Cube 129"/>
          <p:cNvSpPr/>
          <p:nvPr/>
        </p:nvSpPr>
        <p:spPr>
          <a:xfrm rot="10636987">
            <a:off x="6747629" y="450143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31" name="Cube 130"/>
          <p:cNvSpPr/>
          <p:nvPr/>
        </p:nvSpPr>
        <p:spPr>
          <a:xfrm rot="10636987">
            <a:off x="6481374" y="451854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132" name="Cube 131"/>
          <p:cNvSpPr/>
          <p:nvPr/>
        </p:nvSpPr>
        <p:spPr>
          <a:xfrm rot="10636987">
            <a:off x="6217509" y="453329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33" name="Cube 132"/>
          <p:cNvSpPr/>
          <p:nvPr/>
        </p:nvSpPr>
        <p:spPr>
          <a:xfrm rot="10636987">
            <a:off x="5950814" y="454519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B</a:t>
            </a:r>
          </a:p>
        </p:txBody>
      </p:sp>
      <p:sp>
        <p:nvSpPr>
          <p:cNvPr id="141" name="Cube 140"/>
          <p:cNvSpPr/>
          <p:nvPr/>
        </p:nvSpPr>
        <p:spPr>
          <a:xfrm rot="10636987">
            <a:off x="5968690" y="485328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Y</a:t>
            </a:r>
          </a:p>
        </p:txBody>
      </p:sp>
      <p:sp>
        <p:nvSpPr>
          <p:cNvPr id="142" name="Cube 141"/>
          <p:cNvSpPr/>
          <p:nvPr/>
        </p:nvSpPr>
        <p:spPr>
          <a:xfrm rot="10636987">
            <a:off x="5701995" y="486519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143" name="Cube 142"/>
          <p:cNvSpPr/>
          <p:nvPr/>
        </p:nvSpPr>
        <p:spPr>
          <a:xfrm rot="10636987">
            <a:off x="5432453" y="4882443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E</a:t>
            </a:r>
          </a:p>
        </p:txBody>
      </p:sp>
      <p:sp>
        <p:nvSpPr>
          <p:cNvPr id="144" name="Cube 143"/>
          <p:cNvSpPr/>
          <p:nvPr/>
        </p:nvSpPr>
        <p:spPr>
          <a:xfrm rot="10636987">
            <a:off x="5168588" y="489718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F</a:t>
            </a:r>
          </a:p>
        </p:txBody>
      </p:sp>
      <p:sp>
        <p:nvSpPr>
          <p:cNvPr id="145" name="Cube 144"/>
          <p:cNvSpPr/>
          <p:nvPr/>
        </p:nvSpPr>
        <p:spPr>
          <a:xfrm rot="10636987">
            <a:off x="4907686" y="491249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46" name="Cube 145"/>
          <p:cNvSpPr/>
          <p:nvPr/>
        </p:nvSpPr>
        <p:spPr>
          <a:xfrm rot="10636987">
            <a:off x="4643821" y="492724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150" name="Cube 149"/>
          <p:cNvSpPr/>
          <p:nvPr/>
        </p:nvSpPr>
        <p:spPr>
          <a:xfrm rot="10636987">
            <a:off x="6401133" y="511965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51" name="Cube 150"/>
          <p:cNvSpPr/>
          <p:nvPr/>
        </p:nvSpPr>
        <p:spPr>
          <a:xfrm rot="10636987">
            <a:off x="6134878" y="513677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152" name="Cube 151"/>
          <p:cNvSpPr/>
          <p:nvPr/>
        </p:nvSpPr>
        <p:spPr>
          <a:xfrm rot="10636987">
            <a:off x="5871013" y="515151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53" name="Cube 152"/>
          <p:cNvSpPr/>
          <p:nvPr/>
        </p:nvSpPr>
        <p:spPr>
          <a:xfrm rot="10636987">
            <a:off x="5604318" y="516342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54" name="Cube 153"/>
          <p:cNvSpPr/>
          <p:nvPr/>
        </p:nvSpPr>
        <p:spPr>
          <a:xfrm rot="10636987">
            <a:off x="5334646" y="5180217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55" name="Cube 154"/>
          <p:cNvSpPr/>
          <p:nvPr/>
        </p:nvSpPr>
        <p:spPr>
          <a:xfrm rot="10636987">
            <a:off x="5070781" y="519496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56" name="Cube 155"/>
          <p:cNvSpPr/>
          <p:nvPr/>
        </p:nvSpPr>
        <p:spPr>
          <a:xfrm rot="10636987">
            <a:off x="4809879" y="521027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F</a:t>
            </a:r>
          </a:p>
        </p:txBody>
      </p:sp>
      <p:sp>
        <p:nvSpPr>
          <p:cNvPr id="157" name="Cube 156"/>
          <p:cNvSpPr/>
          <p:nvPr/>
        </p:nvSpPr>
        <p:spPr>
          <a:xfrm rot="10636987">
            <a:off x="4546014" y="522501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58" name="Cube 157"/>
          <p:cNvSpPr/>
          <p:nvPr/>
        </p:nvSpPr>
        <p:spPr>
          <a:xfrm rot="10636987">
            <a:off x="4279759" y="524213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159" name="Cube 158"/>
          <p:cNvSpPr/>
          <p:nvPr/>
        </p:nvSpPr>
        <p:spPr>
          <a:xfrm rot="10636987">
            <a:off x="4015894" y="525687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163" name="Cube 162"/>
          <p:cNvSpPr/>
          <p:nvPr/>
        </p:nvSpPr>
        <p:spPr>
          <a:xfrm rot="10636987">
            <a:off x="6073402" y="543198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64" name="Cube 163"/>
          <p:cNvSpPr/>
          <p:nvPr/>
        </p:nvSpPr>
        <p:spPr>
          <a:xfrm rot="10636987">
            <a:off x="5809537" y="544672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65" name="Cube 164"/>
          <p:cNvSpPr/>
          <p:nvPr/>
        </p:nvSpPr>
        <p:spPr>
          <a:xfrm rot="10636987">
            <a:off x="5542842" y="545863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V</a:t>
            </a:r>
          </a:p>
        </p:txBody>
      </p:sp>
      <p:sp>
        <p:nvSpPr>
          <p:cNvPr id="166" name="Cube 165"/>
          <p:cNvSpPr/>
          <p:nvPr/>
        </p:nvSpPr>
        <p:spPr>
          <a:xfrm rot="10636987">
            <a:off x="5265014" y="5483417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I</a:t>
            </a:r>
          </a:p>
        </p:txBody>
      </p:sp>
      <p:sp>
        <p:nvSpPr>
          <p:cNvPr id="167" name="Cube 166"/>
          <p:cNvSpPr/>
          <p:nvPr/>
        </p:nvSpPr>
        <p:spPr>
          <a:xfrm rot="10636987">
            <a:off x="8609187" y="5279260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168" name="Cube 167"/>
          <p:cNvSpPr/>
          <p:nvPr/>
        </p:nvSpPr>
        <p:spPr>
          <a:xfrm rot="10636987">
            <a:off x="8345322" y="529400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169" name="Cube 168"/>
          <p:cNvSpPr/>
          <p:nvPr/>
        </p:nvSpPr>
        <p:spPr>
          <a:xfrm rot="10636987">
            <a:off x="8079067" y="5311120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70" name="Cube 169"/>
          <p:cNvSpPr/>
          <p:nvPr/>
        </p:nvSpPr>
        <p:spPr>
          <a:xfrm rot="10636987">
            <a:off x="7815202" y="532586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171" name="Cube 170"/>
          <p:cNvSpPr/>
          <p:nvPr/>
        </p:nvSpPr>
        <p:spPr>
          <a:xfrm rot="10636987">
            <a:off x="7554300" y="534117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Y</a:t>
            </a:r>
          </a:p>
        </p:txBody>
      </p:sp>
      <p:sp>
        <p:nvSpPr>
          <p:cNvPr id="172" name="Cube 171"/>
          <p:cNvSpPr/>
          <p:nvPr/>
        </p:nvSpPr>
        <p:spPr>
          <a:xfrm rot="10636987">
            <a:off x="7290435" y="5355918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L</a:t>
            </a:r>
          </a:p>
        </p:txBody>
      </p:sp>
      <p:sp>
        <p:nvSpPr>
          <p:cNvPr id="173" name="Cube 172"/>
          <p:cNvSpPr/>
          <p:nvPr/>
        </p:nvSpPr>
        <p:spPr>
          <a:xfrm rot="10636987">
            <a:off x="7024180" y="537303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74" name="Cube 173"/>
          <p:cNvSpPr/>
          <p:nvPr/>
        </p:nvSpPr>
        <p:spPr>
          <a:xfrm rot="10636987">
            <a:off x="6760315" y="5387778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75" name="Cube 174"/>
          <p:cNvSpPr/>
          <p:nvPr/>
        </p:nvSpPr>
        <p:spPr>
          <a:xfrm rot="10636987">
            <a:off x="6493620" y="539968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76" name="Cube 175"/>
          <p:cNvSpPr/>
          <p:nvPr/>
        </p:nvSpPr>
        <p:spPr>
          <a:xfrm rot="10636987">
            <a:off x="4994718" y="550066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177" name="Cube 176"/>
          <p:cNvSpPr/>
          <p:nvPr/>
        </p:nvSpPr>
        <p:spPr>
          <a:xfrm rot="10636987">
            <a:off x="4730853" y="551541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178" name="Cube 177"/>
          <p:cNvSpPr/>
          <p:nvPr/>
        </p:nvSpPr>
        <p:spPr>
          <a:xfrm rot="10636987">
            <a:off x="4363912" y="5538890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79" name="Cube 178"/>
          <p:cNvSpPr/>
          <p:nvPr/>
        </p:nvSpPr>
        <p:spPr>
          <a:xfrm rot="10636987">
            <a:off x="4100047" y="555363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180" name="Cube 179"/>
          <p:cNvSpPr/>
          <p:nvPr/>
        </p:nvSpPr>
        <p:spPr>
          <a:xfrm rot="10636987">
            <a:off x="3833792" y="5570750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81" name="Cube 180"/>
          <p:cNvSpPr/>
          <p:nvPr/>
        </p:nvSpPr>
        <p:spPr>
          <a:xfrm rot="10636987">
            <a:off x="3569927" y="5585494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D</a:t>
            </a:r>
          </a:p>
        </p:txBody>
      </p:sp>
      <p:sp>
        <p:nvSpPr>
          <p:cNvPr id="185" name="Cube 184"/>
          <p:cNvSpPr/>
          <p:nvPr/>
        </p:nvSpPr>
        <p:spPr>
          <a:xfrm rot="10636987">
            <a:off x="6733209" y="568385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186" name="Cube 185"/>
          <p:cNvSpPr/>
          <p:nvPr/>
        </p:nvSpPr>
        <p:spPr>
          <a:xfrm rot="10636987">
            <a:off x="6472307" y="569916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O</a:t>
            </a:r>
          </a:p>
        </p:txBody>
      </p:sp>
      <p:sp>
        <p:nvSpPr>
          <p:cNvPr id="187" name="Cube 186"/>
          <p:cNvSpPr/>
          <p:nvPr/>
        </p:nvSpPr>
        <p:spPr>
          <a:xfrm rot="10636987">
            <a:off x="6208442" y="571390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I</a:t>
            </a:r>
          </a:p>
        </p:txBody>
      </p:sp>
      <p:sp>
        <p:nvSpPr>
          <p:cNvPr id="188" name="Cube 187"/>
          <p:cNvSpPr/>
          <p:nvPr/>
        </p:nvSpPr>
        <p:spPr>
          <a:xfrm rot="10636987">
            <a:off x="5942187" y="573102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189" name="Cube 188"/>
          <p:cNvSpPr/>
          <p:nvPr/>
        </p:nvSpPr>
        <p:spPr>
          <a:xfrm rot="10636987">
            <a:off x="5678322" y="574576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190" name="Cube 189"/>
          <p:cNvSpPr/>
          <p:nvPr/>
        </p:nvSpPr>
        <p:spPr>
          <a:xfrm rot="10636987">
            <a:off x="5411627" y="575767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191" name="Cube 190"/>
          <p:cNvSpPr/>
          <p:nvPr/>
        </p:nvSpPr>
        <p:spPr>
          <a:xfrm rot="10636987">
            <a:off x="5130490" y="5772565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N</a:t>
            </a:r>
          </a:p>
        </p:txBody>
      </p:sp>
      <p:sp>
        <p:nvSpPr>
          <p:cNvPr id="192" name="Cube 191"/>
          <p:cNvSpPr/>
          <p:nvPr/>
        </p:nvSpPr>
        <p:spPr>
          <a:xfrm rot="10636987">
            <a:off x="4866625" y="578730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93" name="Cube 192"/>
          <p:cNvSpPr/>
          <p:nvPr/>
        </p:nvSpPr>
        <p:spPr>
          <a:xfrm rot="10636987">
            <a:off x="4605723" y="580261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S</a:t>
            </a:r>
          </a:p>
        </p:txBody>
      </p:sp>
      <p:sp>
        <p:nvSpPr>
          <p:cNvPr id="194" name="Cube 193"/>
          <p:cNvSpPr/>
          <p:nvPr/>
        </p:nvSpPr>
        <p:spPr>
          <a:xfrm rot="10636987">
            <a:off x="4341858" y="581736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95" name="Cube 194"/>
          <p:cNvSpPr/>
          <p:nvPr/>
        </p:nvSpPr>
        <p:spPr>
          <a:xfrm rot="10636987">
            <a:off x="4075603" y="583447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196" name="Cube 195"/>
          <p:cNvSpPr/>
          <p:nvPr/>
        </p:nvSpPr>
        <p:spPr>
          <a:xfrm rot="10636987">
            <a:off x="3811738" y="584922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P</a:t>
            </a:r>
          </a:p>
        </p:txBody>
      </p:sp>
      <p:sp>
        <p:nvSpPr>
          <p:cNvPr id="197" name="Cube 196"/>
          <p:cNvSpPr/>
          <p:nvPr/>
        </p:nvSpPr>
        <p:spPr>
          <a:xfrm rot="10636987">
            <a:off x="3547542" y="5857225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198" name="Cube 197"/>
          <p:cNvSpPr/>
          <p:nvPr/>
        </p:nvSpPr>
        <p:spPr>
          <a:xfrm rot="10636987">
            <a:off x="3283677" y="587196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R</a:t>
            </a:r>
          </a:p>
        </p:txBody>
      </p:sp>
      <p:sp>
        <p:nvSpPr>
          <p:cNvPr id="200" name="Cube 199"/>
          <p:cNvSpPr/>
          <p:nvPr/>
        </p:nvSpPr>
        <p:spPr>
          <a:xfrm rot="10636987">
            <a:off x="6404705" y="597317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T</a:t>
            </a:r>
          </a:p>
        </p:txBody>
      </p:sp>
      <p:sp>
        <p:nvSpPr>
          <p:cNvPr id="201" name="Cube 200"/>
          <p:cNvSpPr/>
          <p:nvPr/>
        </p:nvSpPr>
        <p:spPr>
          <a:xfrm rot="10636987">
            <a:off x="6140840" y="598792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202" name="Cube 201"/>
          <p:cNvSpPr/>
          <p:nvPr/>
        </p:nvSpPr>
        <p:spPr>
          <a:xfrm rot="10636987">
            <a:off x="5874585" y="600503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03" name="Cube 202"/>
          <p:cNvSpPr/>
          <p:nvPr/>
        </p:nvSpPr>
        <p:spPr>
          <a:xfrm rot="10636987">
            <a:off x="5610720" y="6019783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M</a:t>
            </a:r>
          </a:p>
        </p:txBody>
      </p:sp>
      <p:sp>
        <p:nvSpPr>
          <p:cNvPr id="204" name="Cube 203"/>
          <p:cNvSpPr/>
          <p:nvPr/>
        </p:nvSpPr>
        <p:spPr>
          <a:xfrm rot="10636987">
            <a:off x="5344025" y="6031689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E</a:t>
            </a:r>
          </a:p>
        </p:txBody>
      </p:sp>
      <p:sp>
        <p:nvSpPr>
          <p:cNvPr id="205" name="Cube 204"/>
          <p:cNvSpPr/>
          <p:nvPr/>
        </p:nvSpPr>
        <p:spPr>
          <a:xfrm rot="10636987">
            <a:off x="5066197" y="6056473"/>
            <a:ext cx="305840" cy="305840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tx2"/>
                </a:solidFill>
              </a:rPr>
              <a:t>G</a:t>
            </a:r>
          </a:p>
        </p:txBody>
      </p:sp>
      <p:sp>
        <p:nvSpPr>
          <p:cNvPr id="206" name="Cube 205"/>
          <p:cNvSpPr/>
          <p:nvPr/>
        </p:nvSpPr>
        <p:spPr>
          <a:xfrm rot="10636987">
            <a:off x="4802332" y="607121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07" name="Cube 206"/>
          <p:cNvSpPr/>
          <p:nvPr/>
        </p:nvSpPr>
        <p:spPr>
          <a:xfrm rot="10636987">
            <a:off x="4541430" y="608652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N</a:t>
            </a:r>
          </a:p>
        </p:txBody>
      </p:sp>
      <p:sp>
        <p:nvSpPr>
          <p:cNvPr id="208" name="Cube 207"/>
          <p:cNvSpPr/>
          <p:nvPr/>
        </p:nvSpPr>
        <p:spPr>
          <a:xfrm rot="10636987">
            <a:off x="4277565" y="6101271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A</a:t>
            </a:r>
          </a:p>
        </p:txBody>
      </p:sp>
      <p:sp>
        <p:nvSpPr>
          <p:cNvPr id="209" name="Cube 208"/>
          <p:cNvSpPr/>
          <p:nvPr/>
        </p:nvSpPr>
        <p:spPr>
          <a:xfrm rot="10636987">
            <a:off x="4011310" y="6118387"/>
            <a:ext cx="305840" cy="305840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>
              <a:spcBef>
                <a:spcPts val="3600"/>
              </a:spcBef>
              <a:spcAft>
                <a:spcPts val="3000"/>
              </a:spcAft>
            </a:pPr>
            <a:r>
              <a:rPr lang="en-US" kern="100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M</a:t>
            </a:r>
          </a:p>
        </p:txBody>
      </p:sp>
      <p:pic>
        <p:nvPicPr>
          <p:cNvPr id="3076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4" cstate="print"/>
          <a:srcRect l="8421" t="32093" r="10526" b="28328"/>
          <a:stretch>
            <a:fillRect/>
          </a:stretch>
        </p:blipFill>
        <p:spPr bwMode="auto">
          <a:xfrm>
            <a:off x="990600" y="4648200"/>
            <a:ext cx="673608" cy="218704"/>
          </a:xfrm>
          <a:prstGeom prst="rect">
            <a:avLst/>
          </a:prstGeom>
          <a:noFill/>
        </p:spPr>
      </p:pic>
      <p:sp>
        <p:nvSpPr>
          <p:cNvPr id="210" name="Title 2"/>
          <p:cNvSpPr txBox="1">
            <a:spLocks/>
          </p:cNvSpPr>
          <p:nvPr/>
        </p:nvSpPr>
        <p:spPr>
          <a:xfrm>
            <a:off x="914400" y="40386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FY16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1" name="Title 2"/>
          <p:cNvSpPr txBox="1">
            <a:spLocks/>
          </p:cNvSpPr>
          <p:nvPr/>
        </p:nvSpPr>
        <p:spPr>
          <a:xfrm>
            <a:off x="1981200" y="40386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FY17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2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5" cstate="print"/>
          <a:srcRect l="8421" t="32093" r="10526" b="28328"/>
          <a:stretch>
            <a:fillRect/>
          </a:stretch>
        </p:blipFill>
        <p:spPr bwMode="auto">
          <a:xfrm>
            <a:off x="1682496" y="4419600"/>
            <a:ext cx="1642871" cy="533400"/>
          </a:xfrm>
          <a:prstGeom prst="rect">
            <a:avLst/>
          </a:prstGeom>
          <a:noFill/>
        </p:spPr>
      </p:pic>
      <p:sp>
        <p:nvSpPr>
          <p:cNvPr id="214" name="Cube 213"/>
          <p:cNvSpPr/>
          <p:nvPr/>
        </p:nvSpPr>
        <p:spPr>
          <a:xfrm rot="21278318">
            <a:off x="910822" y="4904204"/>
            <a:ext cx="976089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40.2M</a:t>
            </a:r>
          </a:p>
        </p:txBody>
      </p:sp>
      <p:sp>
        <p:nvSpPr>
          <p:cNvPr id="215" name="Cube 214"/>
          <p:cNvSpPr/>
          <p:nvPr/>
        </p:nvSpPr>
        <p:spPr>
          <a:xfrm rot="21278318">
            <a:off x="912061" y="6061746"/>
            <a:ext cx="918125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22.2M</a:t>
            </a:r>
          </a:p>
        </p:txBody>
      </p:sp>
      <p:pic>
        <p:nvPicPr>
          <p:cNvPr id="217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2" cstate="print"/>
          <a:srcRect l="11579" t="17062" r="10373" b="29847"/>
          <a:stretch>
            <a:fillRect/>
          </a:stretch>
        </p:blipFill>
        <p:spPr bwMode="auto">
          <a:xfrm rot="21085899">
            <a:off x="1796852" y="5427255"/>
            <a:ext cx="1303650" cy="691696"/>
          </a:xfrm>
          <a:prstGeom prst="rect">
            <a:avLst/>
          </a:prstGeom>
          <a:noFill/>
        </p:spPr>
      </p:pic>
      <p:sp>
        <p:nvSpPr>
          <p:cNvPr id="213" name="Cube 212"/>
          <p:cNvSpPr/>
          <p:nvPr/>
        </p:nvSpPr>
        <p:spPr>
          <a:xfrm rot="21278318">
            <a:off x="1833935" y="4907022"/>
            <a:ext cx="1429071" cy="439285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46.4M acres</a:t>
            </a:r>
          </a:p>
        </p:txBody>
      </p:sp>
      <p:sp>
        <p:nvSpPr>
          <p:cNvPr id="216" name="Cube 215"/>
          <p:cNvSpPr/>
          <p:nvPr/>
        </p:nvSpPr>
        <p:spPr>
          <a:xfrm rot="21278318">
            <a:off x="1752368" y="6068442"/>
            <a:ext cx="1454095" cy="439285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dirty="0">
                <a:ln>
                  <a:solidFill>
                    <a:schemeClr val="accent5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32.6M acres</a:t>
            </a:r>
          </a:p>
        </p:txBody>
      </p:sp>
      <p:sp>
        <p:nvSpPr>
          <p:cNvPr id="221" name="Title 2"/>
          <p:cNvSpPr txBox="1">
            <a:spLocks/>
          </p:cNvSpPr>
          <p:nvPr/>
        </p:nvSpPr>
        <p:spPr>
          <a:xfrm>
            <a:off x="0" y="40386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FY15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2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4" cstate="print"/>
          <a:srcRect l="8421" t="32093" r="10526" b="28328"/>
          <a:stretch>
            <a:fillRect/>
          </a:stretch>
        </p:blipFill>
        <p:spPr bwMode="auto">
          <a:xfrm>
            <a:off x="296174" y="4719732"/>
            <a:ext cx="457200" cy="148442"/>
          </a:xfrm>
          <a:prstGeom prst="rect">
            <a:avLst/>
          </a:prstGeom>
          <a:noFill/>
        </p:spPr>
      </p:pic>
      <p:pic>
        <p:nvPicPr>
          <p:cNvPr id="223" name="Picture 5" descr="C:\Users\AMGOLD\AppData\Local\Microsoft\Windows\Temporary Internet Files\Content.IE5\ZTTN1RPF\127933094[1].jpg"/>
          <p:cNvPicPr>
            <a:picLocks noChangeAspect="1" noChangeArrowheads="1"/>
          </p:cNvPicPr>
          <p:nvPr/>
        </p:nvPicPr>
        <p:blipFill>
          <a:blip r:embed="rId2" cstate="print"/>
          <a:srcRect l="9949" t="12755" r="5484" b="29847"/>
          <a:stretch>
            <a:fillRect/>
          </a:stretch>
        </p:blipFill>
        <p:spPr bwMode="auto">
          <a:xfrm rot="21007364">
            <a:off x="94521" y="5601475"/>
            <a:ext cx="809028" cy="428309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6" y="951554"/>
            <a:ext cx="313858" cy="2310835"/>
          </a:xfrm>
          <a:prstGeom prst="rect">
            <a:avLst/>
          </a:prstGeom>
        </p:spPr>
      </p:pic>
      <p:sp>
        <p:nvSpPr>
          <p:cNvPr id="147" name="Title 2"/>
          <p:cNvSpPr txBox="1">
            <a:spLocks/>
          </p:cNvSpPr>
          <p:nvPr/>
        </p:nvSpPr>
        <p:spPr>
          <a:xfrm>
            <a:off x="-2365" y="3202780"/>
            <a:ext cx="706312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lang="en-US" sz="1600" i="1" noProof="0" dirty="0">
                <a:solidFill>
                  <a:schemeClr val="accent2"/>
                </a:solidFill>
              </a:rPr>
              <a:t>Low</a:t>
            </a:r>
            <a:br>
              <a:rPr lang="en-US" sz="1600" i="1" noProof="0" dirty="0">
                <a:solidFill>
                  <a:schemeClr val="accent2"/>
                </a:solidFill>
              </a:rPr>
            </a:br>
            <a:r>
              <a:rPr lang="en-US" sz="1600" i="1" noProof="0" dirty="0">
                <a:solidFill>
                  <a:schemeClr val="accent2"/>
                </a:solidFill>
              </a:rPr>
              <a:t>Acres</a:t>
            </a:r>
            <a:endParaRPr kumimoji="0" lang="en-US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8" name="Title 2"/>
          <p:cNvSpPr txBox="1">
            <a:spLocks/>
          </p:cNvSpPr>
          <p:nvPr/>
        </p:nvSpPr>
        <p:spPr>
          <a:xfrm>
            <a:off x="-20513" y="510942"/>
            <a:ext cx="782513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lang="en-US" sz="1600" i="1" noProof="0" dirty="0">
                <a:solidFill>
                  <a:schemeClr val="accent2"/>
                </a:solidFill>
              </a:rPr>
              <a:t>High</a:t>
            </a:r>
            <a:br>
              <a:rPr lang="en-US" sz="1600" i="1" noProof="0" dirty="0">
                <a:solidFill>
                  <a:schemeClr val="accent2"/>
                </a:solidFill>
              </a:rPr>
            </a:br>
            <a:r>
              <a:rPr lang="en-US" sz="1600" i="1" noProof="0" dirty="0">
                <a:solidFill>
                  <a:schemeClr val="accent2"/>
                </a:solidFill>
              </a:rPr>
              <a:t>Acres</a:t>
            </a:r>
            <a:endParaRPr kumimoji="0" lang="en-US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: Rounded Corners 121"/>
          <p:cNvSpPr/>
          <p:nvPr/>
        </p:nvSpPr>
        <p:spPr>
          <a:xfrm>
            <a:off x="2093103" y="4662596"/>
            <a:ext cx="6875636" cy="1580827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: Rounded Corners 120"/>
          <p:cNvSpPr/>
          <p:nvPr/>
        </p:nvSpPr>
        <p:spPr>
          <a:xfrm>
            <a:off x="2145281" y="3083149"/>
            <a:ext cx="6823458" cy="1580827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/>
          <p:cNvSpPr/>
          <p:nvPr/>
        </p:nvSpPr>
        <p:spPr>
          <a:xfrm>
            <a:off x="2128756" y="1499246"/>
            <a:ext cx="6839983" cy="1585282"/>
          </a:xfrm>
          <a:prstGeom prst="roundRect">
            <a:avLst/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92D050">
                  <a:alpha val="44000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rapezoid 211"/>
          <p:cNvSpPr/>
          <p:nvPr/>
        </p:nvSpPr>
        <p:spPr>
          <a:xfrm rot="16200000">
            <a:off x="-1326111" y="3091872"/>
            <a:ext cx="5366561" cy="1629069"/>
          </a:xfrm>
          <a:prstGeom prst="trapezoid">
            <a:avLst>
              <a:gd name="adj" fmla="val 104350"/>
            </a:avLst>
          </a:prstGeom>
          <a:gradFill>
            <a:gsLst>
              <a:gs pos="50000">
                <a:schemeClr val="bg1">
                  <a:lumMod val="75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/>
          <p:cNvSpPr/>
          <p:nvPr/>
        </p:nvSpPr>
        <p:spPr>
          <a:xfrm>
            <a:off x="1579762" y="4593756"/>
            <a:ext cx="492880" cy="1616544"/>
          </a:xfrm>
          <a:custGeom>
            <a:avLst/>
            <a:gdLst>
              <a:gd name="connsiteX0" fmla="*/ 571500 w 571500"/>
              <a:gd name="connsiteY0" fmla="*/ 106680 h 1653540"/>
              <a:gd name="connsiteX1" fmla="*/ 571500 w 571500"/>
              <a:gd name="connsiteY1" fmla="*/ 1653540 h 1653540"/>
              <a:gd name="connsiteX2" fmla="*/ 0 w 571500"/>
              <a:gd name="connsiteY2" fmla="*/ 236220 h 1653540"/>
              <a:gd name="connsiteX3" fmla="*/ 7620 w 571500"/>
              <a:gd name="connsiteY3" fmla="*/ 0 h 1653540"/>
              <a:gd name="connsiteX4" fmla="*/ 571500 w 571500"/>
              <a:gd name="connsiteY4" fmla="*/ 106680 h 1653540"/>
              <a:gd name="connsiteX0" fmla="*/ 571500 w 571500"/>
              <a:gd name="connsiteY0" fmla="*/ 76371 h 1623231"/>
              <a:gd name="connsiteX1" fmla="*/ 571500 w 571500"/>
              <a:gd name="connsiteY1" fmla="*/ 1623231 h 1623231"/>
              <a:gd name="connsiteX2" fmla="*/ 0 w 571500"/>
              <a:gd name="connsiteY2" fmla="*/ 205911 h 1623231"/>
              <a:gd name="connsiteX3" fmla="*/ 1039 w 571500"/>
              <a:gd name="connsiteY3" fmla="*/ 0 h 1623231"/>
              <a:gd name="connsiteX4" fmla="*/ 571500 w 571500"/>
              <a:gd name="connsiteY4" fmla="*/ 76371 h 1623231"/>
              <a:gd name="connsiteX0" fmla="*/ 571500 w 571500"/>
              <a:gd name="connsiteY0" fmla="*/ 53639 h 1600499"/>
              <a:gd name="connsiteX1" fmla="*/ 571500 w 571500"/>
              <a:gd name="connsiteY1" fmla="*/ 1600499 h 1600499"/>
              <a:gd name="connsiteX2" fmla="*/ 0 w 571500"/>
              <a:gd name="connsiteY2" fmla="*/ 183179 h 1600499"/>
              <a:gd name="connsiteX3" fmla="*/ 1039 w 571500"/>
              <a:gd name="connsiteY3" fmla="*/ 0 h 1600499"/>
              <a:gd name="connsiteX4" fmla="*/ 571500 w 571500"/>
              <a:gd name="connsiteY4" fmla="*/ 53639 h 1600499"/>
              <a:gd name="connsiteX0" fmla="*/ 604406 w 604406"/>
              <a:gd name="connsiteY0" fmla="*/ 30907 h 1600499"/>
              <a:gd name="connsiteX1" fmla="*/ 571500 w 604406"/>
              <a:gd name="connsiteY1" fmla="*/ 1600499 h 1600499"/>
              <a:gd name="connsiteX2" fmla="*/ 0 w 604406"/>
              <a:gd name="connsiteY2" fmla="*/ 183179 h 1600499"/>
              <a:gd name="connsiteX3" fmla="*/ 1039 w 604406"/>
              <a:gd name="connsiteY3" fmla="*/ 0 h 1600499"/>
              <a:gd name="connsiteX4" fmla="*/ 604406 w 604406"/>
              <a:gd name="connsiteY4" fmla="*/ 30907 h 1600499"/>
              <a:gd name="connsiteX0" fmla="*/ 603372 w 603372"/>
              <a:gd name="connsiteY0" fmla="*/ 30907 h 1600499"/>
              <a:gd name="connsiteX1" fmla="*/ 570466 w 603372"/>
              <a:gd name="connsiteY1" fmla="*/ 1600499 h 1600499"/>
              <a:gd name="connsiteX2" fmla="*/ 18710 w 603372"/>
              <a:gd name="connsiteY2" fmla="*/ 168024 h 1600499"/>
              <a:gd name="connsiteX3" fmla="*/ 5 w 603372"/>
              <a:gd name="connsiteY3" fmla="*/ 0 h 1600499"/>
              <a:gd name="connsiteX4" fmla="*/ 603372 w 603372"/>
              <a:gd name="connsiteY4" fmla="*/ 30907 h 1600499"/>
              <a:gd name="connsiteX0" fmla="*/ 603372 w 603372"/>
              <a:gd name="connsiteY0" fmla="*/ 30907 h 1585344"/>
              <a:gd name="connsiteX1" fmla="*/ 511235 w 603372"/>
              <a:gd name="connsiteY1" fmla="*/ 1585344 h 1585344"/>
              <a:gd name="connsiteX2" fmla="*/ 18710 w 603372"/>
              <a:gd name="connsiteY2" fmla="*/ 168024 h 1585344"/>
              <a:gd name="connsiteX3" fmla="*/ 5 w 603372"/>
              <a:gd name="connsiteY3" fmla="*/ 0 h 1585344"/>
              <a:gd name="connsiteX4" fmla="*/ 603372 w 603372"/>
              <a:gd name="connsiteY4" fmla="*/ 30907 h 1585344"/>
              <a:gd name="connsiteX0" fmla="*/ 584662 w 584662"/>
              <a:gd name="connsiteY0" fmla="*/ 53639 h 1608076"/>
              <a:gd name="connsiteX1" fmla="*/ 492525 w 584662"/>
              <a:gd name="connsiteY1" fmla="*/ 1608076 h 1608076"/>
              <a:gd name="connsiteX2" fmla="*/ 0 w 584662"/>
              <a:gd name="connsiteY2" fmla="*/ 190756 h 1608076"/>
              <a:gd name="connsiteX3" fmla="*/ 60270 w 584662"/>
              <a:gd name="connsiteY3" fmla="*/ 0 h 1608076"/>
              <a:gd name="connsiteX4" fmla="*/ 584662 w 584662"/>
              <a:gd name="connsiteY4" fmla="*/ 53639 h 1608076"/>
              <a:gd name="connsiteX0" fmla="*/ 551756 w 551756"/>
              <a:gd name="connsiteY0" fmla="*/ 53639 h 1608076"/>
              <a:gd name="connsiteX1" fmla="*/ 459619 w 551756"/>
              <a:gd name="connsiteY1" fmla="*/ 1608076 h 1608076"/>
              <a:gd name="connsiteX2" fmla="*/ 0 w 551756"/>
              <a:gd name="connsiteY2" fmla="*/ 365033 h 1608076"/>
              <a:gd name="connsiteX3" fmla="*/ 27364 w 551756"/>
              <a:gd name="connsiteY3" fmla="*/ 0 h 1608076"/>
              <a:gd name="connsiteX4" fmla="*/ 551756 w 551756"/>
              <a:gd name="connsiteY4" fmla="*/ 53639 h 1608076"/>
              <a:gd name="connsiteX0" fmla="*/ 551756 w 551756"/>
              <a:gd name="connsiteY0" fmla="*/ 53639 h 1600499"/>
              <a:gd name="connsiteX1" fmla="*/ 420132 w 551756"/>
              <a:gd name="connsiteY1" fmla="*/ 1600499 h 1600499"/>
              <a:gd name="connsiteX2" fmla="*/ 0 w 551756"/>
              <a:gd name="connsiteY2" fmla="*/ 365033 h 1600499"/>
              <a:gd name="connsiteX3" fmla="*/ 27364 w 551756"/>
              <a:gd name="connsiteY3" fmla="*/ 0 h 1600499"/>
              <a:gd name="connsiteX4" fmla="*/ 551756 w 551756"/>
              <a:gd name="connsiteY4" fmla="*/ 53639 h 1600499"/>
              <a:gd name="connsiteX0" fmla="*/ 505688 w 505688"/>
              <a:gd name="connsiteY0" fmla="*/ 121834 h 1600499"/>
              <a:gd name="connsiteX1" fmla="*/ 420132 w 505688"/>
              <a:gd name="connsiteY1" fmla="*/ 1600499 h 1600499"/>
              <a:gd name="connsiteX2" fmla="*/ 0 w 505688"/>
              <a:gd name="connsiteY2" fmla="*/ 365033 h 1600499"/>
              <a:gd name="connsiteX3" fmla="*/ 27364 w 505688"/>
              <a:gd name="connsiteY3" fmla="*/ 0 h 1600499"/>
              <a:gd name="connsiteX4" fmla="*/ 505688 w 505688"/>
              <a:gd name="connsiteY4" fmla="*/ 121834 h 1600499"/>
              <a:gd name="connsiteX0" fmla="*/ 466201 w 466201"/>
              <a:gd name="connsiteY0" fmla="*/ 68793 h 1600499"/>
              <a:gd name="connsiteX1" fmla="*/ 420132 w 466201"/>
              <a:gd name="connsiteY1" fmla="*/ 1600499 h 1600499"/>
              <a:gd name="connsiteX2" fmla="*/ 0 w 466201"/>
              <a:gd name="connsiteY2" fmla="*/ 365033 h 1600499"/>
              <a:gd name="connsiteX3" fmla="*/ 27364 w 466201"/>
              <a:gd name="connsiteY3" fmla="*/ 0 h 1600499"/>
              <a:gd name="connsiteX4" fmla="*/ 466201 w 466201"/>
              <a:gd name="connsiteY4" fmla="*/ 68793 h 1600499"/>
              <a:gd name="connsiteX0" fmla="*/ 438851 w 438851"/>
              <a:gd name="connsiteY0" fmla="*/ 68793 h 1600499"/>
              <a:gd name="connsiteX1" fmla="*/ 392782 w 438851"/>
              <a:gd name="connsiteY1" fmla="*/ 1600499 h 1600499"/>
              <a:gd name="connsiteX2" fmla="*/ 5556 w 438851"/>
              <a:gd name="connsiteY2" fmla="*/ 615083 h 1600499"/>
              <a:gd name="connsiteX3" fmla="*/ 14 w 438851"/>
              <a:gd name="connsiteY3" fmla="*/ 0 h 1600499"/>
              <a:gd name="connsiteX4" fmla="*/ 438851 w 438851"/>
              <a:gd name="connsiteY4" fmla="*/ 68793 h 1600499"/>
              <a:gd name="connsiteX0" fmla="*/ 425689 w 425689"/>
              <a:gd name="connsiteY0" fmla="*/ 0 h 1607479"/>
              <a:gd name="connsiteX1" fmla="*/ 392782 w 425689"/>
              <a:gd name="connsiteY1" fmla="*/ 1607479 h 1607479"/>
              <a:gd name="connsiteX2" fmla="*/ 5556 w 425689"/>
              <a:gd name="connsiteY2" fmla="*/ 622063 h 1607479"/>
              <a:gd name="connsiteX3" fmla="*/ 14 w 425689"/>
              <a:gd name="connsiteY3" fmla="*/ 6980 h 1607479"/>
              <a:gd name="connsiteX4" fmla="*/ 425689 w 425689"/>
              <a:gd name="connsiteY4" fmla="*/ 0 h 1607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689" h="1607479">
                <a:moveTo>
                  <a:pt x="425689" y="0"/>
                </a:moveTo>
                <a:lnTo>
                  <a:pt x="392782" y="1607479"/>
                </a:lnTo>
                <a:lnTo>
                  <a:pt x="5556" y="622063"/>
                </a:lnTo>
                <a:cubicBezTo>
                  <a:pt x="5902" y="553426"/>
                  <a:pt x="-332" y="75617"/>
                  <a:pt x="14" y="6980"/>
                </a:cubicBezTo>
                <a:lnTo>
                  <a:pt x="425689" y="0"/>
                </a:lnTo>
                <a:close/>
              </a:path>
            </a:pathLst>
          </a:custGeom>
          <a:solidFill>
            <a:srgbClr val="5F9361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/>
          <p:cNvSpPr/>
          <p:nvPr/>
        </p:nvSpPr>
        <p:spPr>
          <a:xfrm>
            <a:off x="1059180" y="3078480"/>
            <a:ext cx="1089660" cy="1516380"/>
          </a:xfrm>
          <a:custGeom>
            <a:avLst/>
            <a:gdLst>
              <a:gd name="connsiteX0" fmla="*/ 1089660 w 1089660"/>
              <a:gd name="connsiteY0" fmla="*/ 0 h 1516380"/>
              <a:gd name="connsiteX1" fmla="*/ 1089660 w 1089660"/>
              <a:gd name="connsiteY1" fmla="*/ 1516380 h 1516380"/>
              <a:gd name="connsiteX2" fmla="*/ 0 w 1089660"/>
              <a:gd name="connsiteY2" fmla="*/ 1455420 h 1516380"/>
              <a:gd name="connsiteX3" fmla="*/ 0 w 1089660"/>
              <a:gd name="connsiteY3" fmla="*/ 297180 h 1516380"/>
              <a:gd name="connsiteX4" fmla="*/ 1089660 w 1089660"/>
              <a:gd name="connsiteY4" fmla="*/ 0 h 15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9660" h="1516380">
                <a:moveTo>
                  <a:pt x="1089660" y="0"/>
                </a:moveTo>
                <a:lnTo>
                  <a:pt x="1089660" y="1516380"/>
                </a:lnTo>
                <a:lnTo>
                  <a:pt x="0" y="1455420"/>
                </a:lnTo>
                <a:lnTo>
                  <a:pt x="0" y="297180"/>
                </a:lnTo>
                <a:lnTo>
                  <a:pt x="108966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57176" y="1511162"/>
            <a:ext cx="1615440" cy="1958727"/>
          </a:xfrm>
          <a:custGeom>
            <a:avLst/>
            <a:gdLst>
              <a:gd name="connsiteX0" fmla="*/ 1584960 w 1615440"/>
              <a:gd name="connsiteY0" fmla="*/ 0 h 2042160"/>
              <a:gd name="connsiteX1" fmla="*/ 1615440 w 1615440"/>
              <a:gd name="connsiteY1" fmla="*/ 1577340 h 2042160"/>
              <a:gd name="connsiteX2" fmla="*/ 0 w 1615440"/>
              <a:gd name="connsiteY2" fmla="*/ 2042160 h 2042160"/>
              <a:gd name="connsiteX3" fmla="*/ 15240 w 1615440"/>
              <a:gd name="connsiteY3" fmla="*/ 1508760 h 2042160"/>
              <a:gd name="connsiteX4" fmla="*/ 1584960 w 1615440"/>
              <a:gd name="connsiteY4" fmla="*/ 0 h 2042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5440" h="2042160">
                <a:moveTo>
                  <a:pt x="1584960" y="0"/>
                </a:moveTo>
                <a:lnTo>
                  <a:pt x="1615440" y="1577340"/>
                </a:lnTo>
                <a:lnTo>
                  <a:pt x="0" y="2042160"/>
                </a:lnTo>
                <a:lnTo>
                  <a:pt x="15240" y="1508760"/>
                </a:lnTo>
                <a:lnTo>
                  <a:pt x="1584960" y="0"/>
                </a:lnTo>
                <a:close/>
              </a:path>
            </a:pathLst>
          </a:custGeom>
          <a:solidFill>
            <a:srgbClr val="6BD258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Pillars Support Optimization</a:t>
            </a:r>
          </a:p>
        </p:txBody>
      </p:sp>
      <p:sp>
        <p:nvSpPr>
          <p:cNvPr id="5" name="Rectangle: Top Corners Rounded 4"/>
          <p:cNvSpPr/>
          <p:nvPr/>
        </p:nvSpPr>
        <p:spPr>
          <a:xfrm rot="10800000">
            <a:off x="236113" y="2353140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008463" y="1485370"/>
            <a:ext cx="358498" cy="1585282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2062704" y="1560131"/>
            <a:ext cx="45719" cy="142379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/>
          <p:cNvSpPr/>
          <p:nvPr/>
        </p:nvSpPr>
        <p:spPr>
          <a:xfrm>
            <a:off x="2008463" y="3070652"/>
            <a:ext cx="357698" cy="1580827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2071781" y="3142025"/>
            <a:ext cx="45719" cy="141897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/>
          <p:cNvSpPr/>
          <p:nvPr/>
        </p:nvSpPr>
        <p:spPr>
          <a:xfrm>
            <a:off x="2008463" y="4662596"/>
            <a:ext cx="373874" cy="1580827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2087046" y="4733189"/>
            <a:ext cx="45719" cy="1445396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/>
          <p:cNvSpPr/>
          <p:nvPr/>
        </p:nvSpPr>
        <p:spPr>
          <a:xfrm>
            <a:off x="300642" y="2533938"/>
            <a:ext cx="240790" cy="27500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Rounded 79"/>
          <p:cNvSpPr/>
          <p:nvPr/>
        </p:nvSpPr>
        <p:spPr>
          <a:xfrm>
            <a:off x="225374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Top Corners Rounded 86"/>
          <p:cNvSpPr/>
          <p:nvPr/>
        </p:nvSpPr>
        <p:spPr>
          <a:xfrm>
            <a:off x="269299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Top Corners Rounded 160"/>
          <p:cNvSpPr/>
          <p:nvPr/>
        </p:nvSpPr>
        <p:spPr>
          <a:xfrm rot="10800000">
            <a:off x="757916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2" name="Rectangle: Top Corners Rounded 161"/>
          <p:cNvSpPr/>
          <p:nvPr/>
        </p:nvSpPr>
        <p:spPr>
          <a:xfrm rot="10800000">
            <a:off x="1286062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6" name="Rectangle: Rounded Corners 165"/>
          <p:cNvSpPr/>
          <p:nvPr/>
        </p:nvSpPr>
        <p:spPr>
          <a:xfrm>
            <a:off x="477391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 rot="16200000">
            <a:off x="-1070788" y="3734205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REPRESENTATION</a:t>
            </a:r>
          </a:p>
        </p:txBody>
      </p:sp>
      <p:sp>
        <p:nvSpPr>
          <p:cNvPr id="176" name="Rectangle: Rounded Corners 175"/>
          <p:cNvSpPr/>
          <p:nvPr/>
        </p:nvSpPr>
        <p:spPr>
          <a:xfrm>
            <a:off x="34170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/>
          <p:cNvSpPr/>
          <p:nvPr/>
        </p:nvSpPr>
        <p:spPr>
          <a:xfrm>
            <a:off x="40781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/>
          <p:cNvSpPr/>
          <p:nvPr/>
        </p:nvSpPr>
        <p:spPr>
          <a:xfrm>
            <a:off x="46887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: Rounded Corners 178"/>
          <p:cNvSpPr/>
          <p:nvPr/>
        </p:nvSpPr>
        <p:spPr>
          <a:xfrm>
            <a:off x="33318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Rounded Corners 179"/>
          <p:cNvSpPr/>
          <p:nvPr/>
        </p:nvSpPr>
        <p:spPr>
          <a:xfrm>
            <a:off x="39929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/>
          <p:cNvSpPr/>
          <p:nvPr/>
        </p:nvSpPr>
        <p:spPr>
          <a:xfrm>
            <a:off x="824599" y="2542110"/>
            <a:ext cx="240790" cy="274188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/>
          <p:cNvSpPr/>
          <p:nvPr/>
        </p:nvSpPr>
        <p:spPr>
          <a:xfrm>
            <a:off x="1001348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 rot="16200000">
            <a:off x="-555588" y="3724300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QUALITY DATA</a:t>
            </a:r>
          </a:p>
        </p:txBody>
      </p:sp>
      <p:sp>
        <p:nvSpPr>
          <p:cNvPr id="191" name="Rectangle: Rounded Corners 190"/>
          <p:cNvSpPr/>
          <p:nvPr/>
        </p:nvSpPr>
        <p:spPr>
          <a:xfrm>
            <a:off x="86566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/>
          <p:cNvSpPr/>
          <p:nvPr/>
        </p:nvSpPr>
        <p:spPr>
          <a:xfrm>
            <a:off x="93177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/>
          <p:cNvSpPr/>
          <p:nvPr/>
        </p:nvSpPr>
        <p:spPr>
          <a:xfrm>
            <a:off x="991799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/>
          <p:cNvSpPr/>
          <p:nvPr/>
        </p:nvSpPr>
        <p:spPr>
          <a:xfrm>
            <a:off x="85611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/>
          <p:cNvSpPr/>
          <p:nvPr/>
        </p:nvSpPr>
        <p:spPr>
          <a:xfrm>
            <a:off x="92222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/>
          <p:cNvSpPr/>
          <p:nvPr/>
        </p:nvSpPr>
        <p:spPr>
          <a:xfrm>
            <a:off x="1353637" y="2539729"/>
            <a:ext cx="240790" cy="274426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/>
          <p:cNvSpPr/>
          <p:nvPr/>
        </p:nvSpPr>
        <p:spPr>
          <a:xfrm>
            <a:off x="1530386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 rot="16200000">
            <a:off x="-9009" y="3749102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NEW KNOWLEDGE</a:t>
            </a:r>
          </a:p>
        </p:txBody>
      </p:sp>
      <p:sp>
        <p:nvSpPr>
          <p:cNvPr id="200" name="Rectangle: Rounded Corners 199"/>
          <p:cNvSpPr/>
          <p:nvPr/>
        </p:nvSpPr>
        <p:spPr>
          <a:xfrm>
            <a:off x="139470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/>
          <p:cNvSpPr/>
          <p:nvPr/>
        </p:nvSpPr>
        <p:spPr>
          <a:xfrm>
            <a:off x="146081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/>
          <p:cNvSpPr/>
          <p:nvPr/>
        </p:nvSpPr>
        <p:spPr>
          <a:xfrm>
            <a:off x="153321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: Rounded Corners 202"/>
          <p:cNvSpPr/>
          <p:nvPr/>
        </p:nvSpPr>
        <p:spPr>
          <a:xfrm>
            <a:off x="139752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/>
          <p:cNvSpPr/>
          <p:nvPr/>
        </p:nvSpPr>
        <p:spPr>
          <a:xfrm>
            <a:off x="146363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/>
          <p:cNvSpPr/>
          <p:nvPr/>
        </p:nvSpPr>
        <p:spPr>
          <a:xfrm>
            <a:off x="192528" y="2029768"/>
            <a:ext cx="1519418" cy="3222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62831" y="2021773"/>
            <a:ext cx="1609160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OPTIMIZATION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609" y="1699016"/>
            <a:ext cx="1843566" cy="322232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7" name="Rectangle: Top Corners Rounded 206"/>
          <p:cNvSpPr/>
          <p:nvPr/>
        </p:nvSpPr>
        <p:spPr>
          <a:xfrm>
            <a:off x="757450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Top Corners Rounded 207"/>
          <p:cNvSpPr/>
          <p:nvPr/>
        </p:nvSpPr>
        <p:spPr>
          <a:xfrm>
            <a:off x="801375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Top Corners Rounded 208"/>
          <p:cNvSpPr/>
          <p:nvPr/>
        </p:nvSpPr>
        <p:spPr>
          <a:xfrm>
            <a:off x="1293536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Top Corners Rounded 209"/>
          <p:cNvSpPr/>
          <p:nvPr/>
        </p:nvSpPr>
        <p:spPr>
          <a:xfrm>
            <a:off x="1337461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: Rounded Corners 110"/>
          <p:cNvSpPr/>
          <p:nvPr/>
        </p:nvSpPr>
        <p:spPr>
          <a:xfrm>
            <a:off x="2176992" y="1565144"/>
            <a:ext cx="45719" cy="142379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: Rounded Corners 111"/>
          <p:cNvSpPr/>
          <p:nvPr/>
        </p:nvSpPr>
        <p:spPr>
          <a:xfrm>
            <a:off x="2261474" y="1560131"/>
            <a:ext cx="45719" cy="1423798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: Rounded Corners 112"/>
          <p:cNvSpPr/>
          <p:nvPr/>
        </p:nvSpPr>
        <p:spPr>
          <a:xfrm>
            <a:off x="2170869" y="3149464"/>
            <a:ext cx="45719" cy="141897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/>
          <p:cNvSpPr/>
          <p:nvPr/>
        </p:nvSpPr>
        <p:spPr>
          <a:xfrm>
            <a:off x="2262799" y="3149464"/>
            <a:ext cx="45719" cy="141897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/>
          <p:cNvSpPr/>
          <p:nvPr/>
        </p:nvSpPr>
        <p:spPr>
          <a:xfrm>
            <a:off x="2178398" y="4722368"/>
            <a:ext cx="45719" cy="1445396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/>
          <p:cNvSpPr/>
          <p:nvPr/>
        </p:nvSpPr>
        <p:spPr>
          <a:xfrm>
            <a:off x="2285041" y="4738202"/>
            <a:ext cx="45719" cy="1445396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Top Corners Rounded 116"/>
          <p:cNvSpPr/>
          <p:nvPr/>
        </p:nvSpPr>
        <p:spPr>
          <a:xfrm>
            <a:off x="1741668" y="6404291"/>
            <a:ext cx="930303" cy="198781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Top Corners Rounded 117"/>
          <p:cNvSpPr/>
          <p:nvPr/>
        </p:nvSpPr>
        <p:spPr>
          <a:xfrm>
            <a:off x="1838077" y="6207217"/>
            <a:ext cx="747429" cy="19195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Top Corners Rounded 118"/>
          <p:cNvSpPr/>
          <p:nvPr/>
        </p:nvSpPr>
        <p:spPr>
          <a:xfrm rot="10800000">
            <a:off x="1771991" y="1180744"/>
            <a:ext cx="823417" cy="28810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6751924" y="1667257"/>
            <a:ext cx="1537243" cy="1323439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+97 Locations</a:t>
            </a:r>
          </a:p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+8.3M Acres</a:t>
            </a:r>
          </a:p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+P4/P3</a:t>
            </a:r>
            <a:b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Placement</a:t>
            </a:r>
          </a:p>
          <a:p>
            <a:endParaRPr lang="en-US" sz="1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79" y="3142025"/>
            <a:ext cx="978693" cy="146992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t="66802"/>
          <a:stretch/>
        </p:blipFill>
        <p:spPr>
          <a:xfrm>
            <a:off x="7074372" y="3836669"/>
            <a:ext cx="1641768" cy="784491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/>
          <a:srcRect t="14555" b="55760"/>
          <a:stretch/>
        </p:blipFill>
        <p:spPr>
          <a:xfrm>
            <a:off x="7074372" y="3135170"/>
            <a:ext cx="1641768" cy="701500"/>
          </a:xfrm>
          <a:prstGeom prst="rect">
            <a:avLst/>
          </a:prstGeom>
        </p:spPr>
      </p:pic>
      <p:sp>
        <p:nvSpPr>
          <p:cNvPr id="142" name="Rectangle: Rounded Corners 141"/>
          <p:cNvSpPr/>
          <p:nvPr/>
        </p:nvSpPr>
        <p:spPr>
          <a:xfrm>
            <a:off x="7785485" y="3168758"/>
            <a:ext cx="732491" cy="15752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7689762" y="3081498"/>
            <a:ext cx="923935" cy="307777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Renewed</a:t>
            </a:r>
          </a:p>
        </p:txBody>
      </p:sp>
      <p:sp>
        <p:nvSpPr>
          <p:cNvPr id="144" name="Rectangle: Rounded Corners 143"/>
          <p:cNvSpPr/>
          <p:nvPr/>
        </p:nvSpPr>
        <p:spPr>
          <a:xfrm>
            <a:off x="7785485" y="3922401"/>
            <a:ext cx="732491" cy="15752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689762" y="3836668"/>
            <a:ext cx="923935" cy="307777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FY16 Add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2638867" y="3131221"/>
            <a:ext cx="3456812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COMPARABLE Location Quality Index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2604146"/>
              </p:ext>
            </p:extLst>
          </p:nvPr>
        </p:nvGraphicFramePr>
        <p:xfrm>
          <a:off x="2755136" y="3447588"/>
          <a:ext cx="3238100" cy="963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9479">
                  <a:extLst>
                    <a:ext uri="{9D8B030D-6E8A-4147-A177-3AD203B41FA5}">
                      <a16:colId xmlns:a16="http://schemas.microsoft.com/office/drawing/2014/main" val="3747655958"/>
                    </a:ext>
                  </a:extLst>
                </a:gridCol>
                <a:gridCol w="696521">
                  <a:extLst>
                    <a:ext uri="{9D8B030D-6E8A-4147-A177-3AD203B41FA5}">
                      <a16:colId xmlns:a16="http://schemas.microsoft.com/office/drawing/2014/main" val="3380369695"/>
                    </a:ext>
                  </a:extLst>
                </a:gridCol>
                <a:gridCol w="716280">
                  <a:extLst>
                    <a:ext uri="{9D8B030D-6E8A-4147-A177-3AD203B41FA5}">
                      <a16:colId xmlns:a16="http://schemas.microsoft.com/office/drawing/2014/main" val="1916446556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3766968735"/>
                    </a:ext>
                  </a:extLst>
                </a:gridCol>
              </a:tblGrid>
              <a:tr h="23834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LQI</a:t>
                      </a:r>
                    </a:p>
                  </a:txBody>
                  <a:tcPr marL="58769" marR="58769" marT="29384" marB="29384">
                    <a:lnB w="38100" cmpd="sng">
                      <a:noFill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solidFill>
                            <a:schemeClr val="tx1"/>
                          </a:solidFill>
                        </a:rPr>
                        <a:t>Locs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Mean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Median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06786"/>
                  </a:ext>
                </a:extLst>
              </a:tr>
              <a:tr h="2383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Renewal</a:t>
                      </a:r>
                    </a:p>
                  </a:txBody>
                  <a:tcPr marL="58769" marR="58769" marT="29384" marB="29384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272</a:t>
                      </a:r>
                    </a:p>
                  </a:txBody>
                  <a:tcPr marL="58769" marR="58769" marT="29384" marB="29384">
                    <a:lnL w="12700" cmpd="sng">
                      <a:noFill/>
                    </a:lnL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38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34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1890001"/>
                  </a:ext>
                </a:extLst>
              </a:tr>
              <a:tr h="238340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accent6"/>
                          </a:solidFill>
                        </a:rPr>
                        <a:t>FY16 Add</a:t>
                      </a:r>
                    </a:p>
                  </a:txBody>
                  <a:tcPr marL="58769" marR="58769" marT="29384" marB="29384">
                    <a:lnT w="12700" cmpd="sng">
                      <a:noFill/>
                    </a:lnT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74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47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accent6"/>
                          </a:solidFill>
                        </a:rPr>
                        <a:t>26</a:t>
                      </a: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103777"/>
                  </a:ext>
                </a:extLst>
              </a:tr>
              <a:tr h="238340">
                <a:tc gridSpan="4">
                  <a:txBody>
                    <a:bodyPr/>
                    <a:lstStyle/>
                    <a:p>
                      <a:pPr algn="r"/>
                      <a:r>
                        <a:rPr lang="en-US" sz="1100" b="1" i="1" dirty="0">
                          <a:solidFill>
                            <a:schemeClr val="accent6"/>
                          </a:solidFill>
                        </a:rPr>
                        <a:t>Lower</a:t>
                      </a:r>
                      <a:r>
                        <a:rPr lang="en-US" sz="1100" b="1" i="1" baseline="0" dirty="0">
                          <a:solidFill>
                            <a:schemeClr val="accent6"/>
                          </a:solidFill>
                        </a:rPr>
                        <a:t> LQI Implies Better Quality</a:t>
                      </a:r>
                      <a:endParaRPr lang="en-US" sz="1100" b="1" i="1" dirty="0">
                        <a:solidFill>
                          <a:schemeClr val="accent6"/>
                        </a:solidFill>
                      </a:endParaRPr>
                    </a:p>
                  </a:txBody>
                  <a:tcPr marL="58769" marR="58769" marT="29384" marB="29384">
                    <a:cell3D prstMaterial="dkEdge">
                      <a:bevel prst="artDeco"/>
                      <a:lightRig rig="flood" dir="t"/>
                    </a:cell3D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769" marR="58769" marT="29384" marB="29384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769" marR="58769" marT="29384" marB="29384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58769" marR="58769" marT="29384" marB="29384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005844"/>
                  </a:ext>
                </a:extLst>
              </a:tr>
            </a:tbl>
          </a:graphicData>
        </a:graphic>
      </p:graphicFrame>
      <p:sp>
        <p:nvSpPr>
          <p:cNvPr id="125" name="Rectangle: Rounded Corners 124"/>
          <p:cNvSpPr/>
          <p:nvPr/>
        </p:nvSpPr>
        <p:spPr>
          <a:xfrm rot="16200000">
            <a:off x="1813260" y="2165425"/>
            <a:ext cx="1423798" cy="213210"/>
          </a:xfrm>
          <a:prstGeom prst="roundRect">
            <a:avLst/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92D050">
                  <a:alpha val="44000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 rot="16200000">
            <a:off x="1747205" y="2077526"/>
            <a:ext cx="1555907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Representation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1" b="97853" l="9887" r="89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73795" y="4732880"/>
            <a:ext cx="2900095" cy="153230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970967" y="508146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Repetitive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823216" y="469515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Similar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386077" y="469515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Slightly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Similar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896571" y="533882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Neutral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41009" t="33420" r="18670" b="26681"/>
          <a:stretch/>
        </p:blipFill>
        <p:spPr>
          <a:xfrm>
            <a:off x="5986579" y="4688660"/>
            <a:ext cx="2982160" cy="1544480"/>
          </a:xfrm>
          <a:prstGeom prst="rect">
            <a:avLst/>
          </a:prstGeom>
        </p:spPr>
      </p:pic>
      <p:sp>
        <p:nvSpPr>
          <p:cNvPr id="163" name="TextBox 162"/>
          <p:cNvSpPr txBox="1"/>
          <p:nvPr/>
        </p:nvSpPr>
        <p:spPr>
          <a:xfrm>
            <a:off x="3106460" y="589585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Neutral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983656" y="543862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Contrasting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787659" y="5881413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Different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274" t="33412" r="32099" b="41896"/>
          <a:stretch/>
        </p:blipFill>
        <p:spPr>
          <a:xfrm>
            <a:off x="2730238" y="1532254"/>
            <a:ext cx="3902690" cy="1492504"/>
          </a:xfrm>
          <a:prstGeom prst="rect">
            <a:avLst/>
          </a:prstGeom>
        </p:spPr>
      </p:pic>
      <p:sp>
        <p:nvSpPr>
          <p:cNvPr id="89" name="Rectangle: Rounded Corners 88"/>
          <p:cNvSpPr/>
          <p:nvPr/>
        </p:nvSpPr>
        <p:spPr>
          <a:xfrm rot="16200000">
            <a:off x="1800680" y="3762672"/>
            <a:ext cx="1448743" cy="213428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 rot="16200000">
            <a:off x="1735513" y="3714539"/>
            <a:ext cx="1555907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Quality Data</a:t>
            </a:r>
          </a:p>
        </p:txBody>
      </p:sp>
      <p:sp>
        <p:nvSpPr>
          <p:cNvPr id="2" name="Flowchart: Connector 1"/>
          <p:cNvSpPr/>
          <p:nvPr/>
        </p:nvSpPr>
        <p:spPr>
          <a:xfrm>
            <a:off x="5548747" y="1569366"/>
            <a:ext cx="68988" cy="68988"/>
          </a:xfrm>
          <a:prstGeom prst="flowChartConnector">
            <a:avLst/>
          </a:prstGeom>
          <a:gradFill flip="none" rotWithShape="1">
            <a:gsLst>
              <a:gs pos="0">
                <a:srgbClr val="00FF00"/>
              </a:gs>
              <a:gs pos="100000">
                <a:srgbClr val="66FF66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5589010" y="1488963"/>
            <a:ext cx="107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FY16 Add</a:t>
            </a:r>
          </a:p>
        </p:txBody>
      </p:sp>
      <p:sp>
        <p:nvSpPr>
          <p:cNvPr id="93" name="Flowchart: Connector 92"/>
          <p:cNvSpPr/>
          <p:nvPr/>
        </p:nvSpPr>
        <p:spPr>
          <a:xfrm>
            <a:off x="5548747" y="1719288"/>
            <a:ext cx="68988" cy="68988"/>
          </a:xfrm>
          <a:prstGeom prst="flowChartConnector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 flipH="1">
            <a:off x="5589010" y="1638885"/>
            <a:ext cx="107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FY16 Renew</a:t>
            </a:r>
          </a:p>
        </p:txBody>
      </p:sp>
      <p:sp>
        <p:nvSpPr>
          <p:cNvPr id="97" name="Rectangle: Rounded Corners 96"/>
          <p:cNvSpPr/>
          <p:nvPr/>
        </p:nvSpPr>
        <p:spPr>
          <a:xfrm rot="16200000">
            <a:off x="1829849" y="5329640"/>
            <a:ext cx="1426027" cy="213685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rot="16200000">
            <a:off x="1732403" y="5299078"/>
            <a:ext cx="1555907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New Knowledge</a:t>
            </a:r>
          </a:p>
        </p:txBody>
      </p:sp>
    </p:spTree>
    <p:extLst>
      <p:ext uri="{BB962C8B-B14F-4D97-AF65-F5344CB8AC3E}">
        <p14:creationId xmlns:p14="http://schemas.microsoft.com/office/powerpoint/2010/main" val="27327282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tangle: Rounded Corners 119"/>
          <p:cNvSpPr/>
          <p:nvPr/>
        </p:nvSpPr>
        <p:spPr>
          <a:xfrm>
            <a:off x="1741642" y="1499246"/>
            <a:ext cx="7227097" cy="4736968"/>
          </a:xfrm>
          <a:prstGeom prst="roundRect">
            <a:avLst>
              <a:gd name="adj" fmla="val 7820"/>
            </a:avLst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92D050">
                  <a:alpha val="44000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09" y="3500806"/>
            <a:ext cx="3426191" cy="260885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212" name="Trapezoid 211"/>
          <p:cNvSpPr/>
          <p:nvPr/>
        </p:nvSpPr>
        <p:spPr>
          <a:xfrm rot="16200000">
            <a:off x="-1326111" y="3091872"/>
            <a:ext cx="5366561" cy="1629069"/>
          </a:xfrm>
          <a:prstGeom prst="trapezoid">
            <a:avLst>
              <a:gd name="adj" fmla="val 104350"/>
            </a:avLst>
          </a:prstGeom>
          <a:gradFill>
            <a:gsLst>
              <a:gs pos="50000">
                <a:schemeClr val="bg1">
                  <a:lumMod val="75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/>
          <p:cNvSpPr/>
          <p:nvPr/>
        </p:nvSpPr>
        <p:spPr>
          <a:xfrm>
            <a:off x="474422" y="1511163"/>
            <a:ext cx="1589568" cy="4618408"/>
          </a:xfrm>
          <a:custGeom>
            <a:avLst/>
            <a:gdLst>
              <a:gd name="connsiteX0" fmla="*/ 1584960 w 1615440"/>
              <a:gd name="connsiteY0" fmla="*/ 0 h 2042160"/>
              <a:gd name="connsiteX1" fmla="*/ 1615440 w 1615440"/>
              <a:gd name="connsiteY1" fmla="*/ 1577340 h 2042160"/>
              <a:gd name="connsiteX2" fmla="*/ 0 w 1615440"/>
              <a:gd name="connsiteY2" fmla="*/ 2042160 h 2042160"/>
              <a:gd name="connsiteX3" fmla="*/ 15240 w 1615440"/>
              <a:gd name="connsiteY3" fmla="*/ 1508760 h 2042160"/>
              <a:gd name="connsiteX4" fmla="*/ 1584960 w 1615440"/>
              <a:gd name="connsiteY4" fmla="*/ 0 h 2042160"/>
              <a:gd name="connsiteX0" fmla="*/ 1569720 w 1600200"/>
              <a:gd name="connsiteY0" fmla="*/ 0 h 3418220"/>
              <a:gd name="connsiteX1" fmla="*/ 1600200 w 1600200"/>
              <a:gd name="connsiteY1" fmla="*/ 1577340 h 3418220"/>
              <a:gd name="connsiteX2" fmla="*/ 36518 w 1600200"/>
              <a:gd name="connsiteY2" fmla="*/ 3418220 h 3418220"/>
              <a:gd name="connsiteX3" fmla="*/ 0 w 1600200"/>
              <a:gd name="connsiteY3" fmla="*/ 1508760 h 3418220"/>
              <a:gd name="connsiteX4" fmla="*/ 1569720 w 1600200"/>
              <a:gd name="connsiteY4" fmla="*/ 0 h 3418220"/>
              <a:gd name="connsiteX0" fmla="*/ 1569720 w 1591574"/>
              <a:gd name="connsiteY0" fmla="*/ 0 h 4815131"/>
              <a:gd name="connsiteX1" fmla="*/ 1591574 w 1591574"/>
              <a:gd name="connsiteY1" fmla="*/ 4815131 h 4815131"/>
              <a:gd name="connsiteX2" fmla="*/ 36518 w 1591574"/>
              <a:gd name="connsiteY2" fmla="*/ 3418220 h 4815131"/>
              <a:gd name="connsiteX3" fmla="*/ 0 w 1591574"/>
              <a:gd name="connsiteY3" fmla="*/ 1508760 h 4815131"/>
              <a:gd name="connsiteX4" fmla="*/ 1569720 w 1591574"/>
              <a:gd name="connsiteY4" fmla="*/ 0 h 4815131"/>
              <a:gd name="connsiteX0" fmla="*/ 1569720 w 1591574"/>
              <a:gd name="connsiteY0" fmla="*/ 0 h 4815131"/>
              <a:gd name="connsiteX1" fmla="*/ 1591574 w 1591574"/>
              <a:gd name="connsiteY1" fmla="*/ 4815131 h 4815131"/>
              <a:gd name="connsiteX2" fmla="*/ 2012 w 1591574"/>
              <a:gd name="connsiteY2" fmla="*/ 3328282 h 4815131"/>
              <a:gd name="connsiteX3" fmla="*/ 0 w 1591574"/>
              <a:gd name="connsiteY3" fmla="*/ 1508760 h 4815131"/>
              <a:gd name="connsiteX4" fmla="*/ 1569720 w 1591574"/>
              <a:gd name="connsiteY4" fmla="*/ 0 h 4815131"/>
              <a:gd name="connsiteX0" fmla="*/ 1567714 w 1589568"/>
              <a:gd name="connsiteY0" fmla="*/ 0 h 4815131"/>
              <a:gd name="connsiteX1" fmla="*/ 1589568 w 1589568"/>
              <a:gd name="connsiteY1" fmla="*/ 4815131 h 4815131"/>
              <a:gd name="connsiteX2" fmla="*/ 6 w 1589568"/>
              <a:gd name="connsiteY2" fmla="*/ 3328282 h 4815131"/>
              <a:gd name="connsiteX3" fmla="*/ 58379 w 1589568"/>
              <a:gd name="connsiteY3" fmla="*/ 1580710 h 4815131"/>
              <a:gd name="connsiteX4" fmla="*/ 1567714 w 1589568"/>
              <a:gd name="connsiteY4" fmla="*/ 0 h 481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9568" h="4815131">
                <a:moveTo>
                  <a:pt x="1567714" y="0"/>
                </a:moveTo>
                <a:cubicBezTo>
                  <a:pt x="1574999" y="1605044"/>
                  <a:pt x="1582283" y="3210087"/>
                  <a:pt x="1589568" y="4815131"/>
                </a:cubicBezTo>
                <a:lnTo>
                  <a:pt x="6" y="3328282"/>
                </a:lnTo>
                <a:cubicBezTo>
                  <a:pt x="-665" y="2721775"/>
                  <a:pt x="59050" y="2187217"/>
                  <a:pt x="58379" y="1580710"/>
                </a:cubicBezTo>
                <a:lnTo>
                  <a:pt x="1567714" y="0"/>
                </a:lnTo>
                <a:close/>
              </a:path>
            </a:pathLst>
          </a:custGeom>
          <a:solidFill>
            <a:srgbClr val="6BD258">
              <a:alpha val="37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Corn Market Representation</a:t>
            </a:r>
          </a:p>
        </p:txBody>
      </p:sp>
      <p:sp>
        <p:nvSpPr>
          <p:cNvPr id="5" name="Rectangle: Top Corners Rounded 4"/>
          <p:cNvSpPr/>
          <p:nvPr/>
        </p:nvSpPr>
        <p:spPr>
          <a:xfrm rot="10800000">
            <a:off x="236113" y="2353140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2008463" y="1485370"/>
            <a:ext cx="358498" cy="4708462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/>
          <p:cNvSpPr/>
          <p:nvPr/>
        </p:nvSpPr>
        <p:spPr>
          <a:xfrm>
            <a:off x="2062704" y="1560131"/>
            <a:ext cx="45719" cy="4535870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Top Corners Rounded 160"/>
          <p:cNvSpPr/>
          <p:nvPr/>
        </p:nvSpPr>
        <p:spPr>
          <a:xfrm rot="10800000">
            <a:off x="757916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2" name="Rectangle: Top Corners Rounded 161"/>
          <p:cNvSpPr/>
          <p:nvPr/>
        </p:nvSpPr>
        <p:spPr>
          <a:xfrm rot="10800000">
            <a:off x="1286062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88" name="Rectangle: Rounded Corners 187"/>
          <p:cNvSpPr/>
          <p:nvPr/>
        </p:nvSpPr>
        <p:spPr>
          <a:xfrm>
            <a:off x="824599" y="2542110"/>
            <a:ext cx="240790" cy="274188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/>
          <p:cNvSpPr/>
          <p:nvPr/>
        </p:nvSpPr>
        <p:spPr>
          <a:xfrm>
            <a:off x="1001348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 rot="16200000">
            <a:off x="-555588" y="3724300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QUALITY DATA</a:t>
            </a:r>
          </a:p>
        </p:txBody>
      </p:sp>
      <p:sp>
        <p:nvSpPr>
          <p:cNvPr id="191" name="Rectangle: Rounded Corners 190"/>
          <p:cNvSpPr/>
          <p:nvPr/>
        </p:nvSpPr>
        <p:spPr>
          <a:xfrm>
            <a:off x="86566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/>
          <p:cNvSpPr/>
          <p:nvPr/>
        </p:nvSpPr>
        <p:spPr>
          <a:xfrm>
            <a:off x="93177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/>
          <p:cNvSpPr/>
          <p:nvPr/>
        </p:nvSpPr>
        <p:spPr>
          <a:xfrm>
            <a:off x="991799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/>
          <p:cNvSpPr/>
          <p:nvPr/>
        </p:nvSpPr>
        <p:spPr>
          <a:xfrm>
            <a:off x="85611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/>
          <p:cNvSpPr/>
          <p:nvPr/>
        </p:nvSpPr>
        <p:spPr>
          <a:xfrm>
            <a:off x="92222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/>
          <p:cNvSpPr/>
          <p:nvPr/>
        </p:nvSpPr>
        <p:spPr>
          <a:xfrm>
            <a:off x="1353637" y="2539729"/>
            <a:ext cx="240790" cy="274426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/>
          <p:cNvSpPr/>
          <p:nvPr/>
        </p:nvSpPr>
        <p:spPr>
          <a:xfrm>
            <a:off x="1530386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 rot="16200000">
            <a:off x="-9009" y="3749102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NEW KNOWLEDGE</a:t>
            </a:r>
          </a:p>
        </p:txBody>
      </p:sp>
      <p:sp>
        <p:nvSpPr>
          <p:cNvPr id="200" name="Rectangle: Rounded Corners 199"/>
          <p:cNvSpPr/>
          <p:nvPr/>
        </p:nvSpPr>
        <p:spPr>
          <a:xfrm>
            <a:off x="139470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/>
          <p:cNvSpPr/>
          <p:nvPr/>
        </p:nvSpPr>
        <p:spPr>
          <a:xfrm>
            <a:off x="146081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/>
          <p:cNvSpPr/>
          <p:nvPr/>
        </p:nvSpPr>
        <p:spPr>
          <a:xfrm>
            <a:off x="153321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: Rounded Corners 202"/>
          <p:cNvSpPr/>
          <p:nvPr/>
        </p:nvSpPr>
        <p:spPr>
          <a:xfrm>
            <a:off x="139752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/>
          <p:cNvSpPr/>
          <p:nvPr/>
        </p:nvSpPr>
        <p:spPr>
          <a:xfrm>
            <a:off x="146363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/>
          <p:cNvSpPr/>
          <p:nvPr/>
        </p:nvSpPr>
        <p:spPr>
          <a:xfrm>
            <a:off x="192528" y="2029768"/>
            <a:ext cx="1519418" cy="3222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62831" y="2021773"/>
            <a:ext cx="1609160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OPTIMIZATION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609" y="1699016"/>
            <a:ext cx="1843566" cy="322232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7" name="Rectangle: Top Corners Rounded 206"/>
          <p:cNvSpPr/>
          <p:nvPr/>
        </p:nvSpPr>
        <p:spPr>
          <a:xfrm>
            <a:off x="757450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Top Corners Rounded 207"/>
          <p:cNvSpPr/>
          <p:nvPr/>
        </p:nvSpPr>
        <p:spPr>
          <a:xfrm>
            <a:off x="801375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Top Corners Rounded 208"/>
          <p:cNvSpPr/>
          <p:nvPr/>
        </p:nvSpPr>
        <p:spPr>
          <a:xfrm>
            <a:off x="1293536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Top Corners Rounded 209"/>
          <p:cNvSpPr/>
          <p:nvPr/>
        </p:nvSpPr>
        <p:spPr>
          <a:xfrm>
            <a:off x="1337461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Top Corners Rounded 116"/>
          <p:cNvSpPr/>
          <p:nvPr/>
        </p:nvSpPr>
        <p:spPr>
          <a:xfrm>
            <a:off x="1741668" y="6404291"/>
            <a:ext cx="930303" cy="198781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Top Corners Rounded 117"/>
          <p:cNvSpPr/>
          <p:nvPr/>
        </p:nvSpPr>
        <p:spPr>
          <a:xfrm>
            <a:off x="1838077" y="6207217"/>
            <a:ext cx="747429" cy="19195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: Rounded Corners 128"/>
          <p:cNvSpPr/>
          <p:nvPr/>
        </p:nvSpPr>
        <p:spPr>
          <a:xfrm>
            <a:off x="6393457" y="1669662"/>
            <a:ext cx="2232383" cy="293922"/>
          </a:xfrm>
          <a:prstGeom prst="roundRect">
            <a:avLst/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92D050">
                  <a:alpha val="44000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: Rounded Corners 85"/>
          <p:cNvSpPr/>
          <p:nvPr/>
        </p:nvSpPr>
        <p:spPr>
          <a:xfrm>
            <a:off x="2170460" y="1560131"/>
            <a:ext cx="45719" cy="4535870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: Rounded Corners 87"/>
          <p:cNvSpPr/>
          <p:nvPr/>
        </p:nvSpPr>
        <p:spPr>
          <a:xfrm>
            <a:off x="2268596" y="1560131"/>
            <a:ext cx="45719" cy="4535870"/>
          </a:xfrm>
          <a:prstGeom prst="roundRect">
            <a:avLst/>
          </a:prstGeom>
          <a:gradFill>
            <a:gsLst>
              <a:gs pos="0">
                <a:srgbClr val="00B050"/>
              </a:gs>
              <a:gs pos="100000">
                <a:srgbClr val="92D050"/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199263" y="1625030"/>
            <a:ext cx="2426577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FY16 Optimization</a:t>
            </a:r>
          </a:p>
        </p:txBody>
      </p:sp>
      <p:sp>
        <p:nvSpPr>
          <p:cNvPr id="103" name="Rectangle: Rounded Corners 102"/>
          <p:cNvSpPr/>
          <p:nvPr/>
        </p:nvSpPr>
        <p:spPr>
          <a:xfrm>
            <a:off x="300642" y="2533938"/>
            <a:ext cx="240790" cy="27500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: Top Corners Rounded 103"/>
          <p:cNvSpPr/>
          <p:nvPr/>
        </p:nvSpPr>
        <p:spPr>
          <a:xfrm>
            <a:off x="225374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: Top Corners Rounded 104"/>
          <p:cNvSpPr/>
          <p:nvPr/>
        </p:nvSpPr>
        <p:spPr>
          <a:xfrm>
            <a:off x="269299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: Rounded Corners 105"/>
          <p:cNvSpPr/>
          <p:nvPr/>
        </p:nvSpPr>
        <p:spPr>
          <a:xfrm>
            <a:off x="477391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 rot="16200000">
            <a:off x="-1070788" y="3734205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REPRESENTATION</a:t>
            </a:r>
          </a:p>
        </p:txBody>
      </p:sp>
      <p:sp>
        <p:nvSpPr>
          <p:cNvPr id="108" name="Rectangle: Rounded Corners 107"/>
          <p:cNvSpPr/>
          <p:nvPr/>
        </p:nvSpPr>
        <p:spPr>
          <a:xfrm>
            <a:off x="34170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: Rounded Corners 108"/>
          <p:cNvSpPr/>
          <p:nvPr/>
        </p:nvSpPr>
        <p:spPr>
          <a:xfrm>
            <a:off x="40781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/>
          <p:cNvSpPr/>
          <p:nvPr/>
        </p:nvSpPr>
        <p:spPr>
          <a:xfrm>
            <a:off x="46887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: Rounded Corners 122"/>
          <p:cNvSpPr/>
          <p:nvPr/>
        </p:nvSpPr>
        <p:spPr>
          <a:xfrm>
            <a:off x="33318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: Rounded Corners 125"/>
          <p:cNvSpPr/>
          <p:nvPr/>
        </p:nvSpPr>
        <p:spPr>
          <a:xfrm>
            <a:off x="39929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: Rounded Corners 127"/>
          <p:cNvSpPr/>
          <p:nvPr/>
        </p:nvSpPr>
        <p:spPr>
          <a:xfrm>
            <a:off x="6393457" y="1963585"/>
            <a:ext cx="2232384" cy="1506152"/>
          </a:xfrm>
          <a:prstGeom prst="roundRect">
            <a:avLst>
              <a:gd name="adj" fmla="val 7820"/>
            </a:avLst>
          </a:prstGeom>
          <a:gradFill>
            <a:gsLst>
              <a:gs pos="0">
                <a:srgbClr val="00B050">
                  <a:alpha val="40000"/>
                </a:srgbClr>
              </a:gs>
              <a:gs pos="100000">
                <a:srgbClr val="92D050">
                  <a:alpha val="44000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9274" t="23533" r="32099" b="9675"/>
          <a:stretch/>
        </p:blipFill>
        <p:spPr>
          <a:xfrm>
            <a:off x="2414845" y="1887846"/>
            <a:ext cx="3902690" cy="4037119"/>
          </a:xfrm>
          <a:prstGeom prst="rect">
            <a:avLst/>
          </a:prstGeom>
        </p:spPr>
      </p:pic>
      <p:sp>
        <p:nvSpPr>
          <p:cNvPr id="132" name="Rectangle 131"/>
          <p:cNvSpPr/>
          <p:nvPr/>
        </p:nvSpPr>
        <p:spPr>
          <a:xfrm>
            <a:off x="6383199" y="2316255"/>
            <a:ext cx="2130276" cy="1077218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○ +4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Locs</a:t>
            </a: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per Hub</a:t>
            </a:r>
          </a:p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○ </a:t>
            </a:r>
            <a:r>
              <a:rPr lang="en-US" sz="16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Undersampled</a:t>
            </a:r>
            <a:b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Environments</a:t>
            </a:r>
          </a:p>
          <a:p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○ +P4/P3 Placement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459119" y="2055228"/>
            <a:ext cx="2101058" cy="236016"/>
          </a:xfrm>
          <a:prstGeom prst="rect">
            <a:avLst/>
          </a:prstGeom>
          <a:gradFill>
            <a:gsLst>
              <a:gs pos="0">
                <a:srgbClr val="007434">
                  <a:alpha val="40000"/>
                </a:srgbClr>
              </a:gs>
              <a:gs pos="100000">
                <a:srgbClr val="4F7921">
                  <a:alpha val="43922"/>
                </a:srgbClr>
              </a:gs>
            </a:gsLst>
          </a:gradFill>
          <a:ln>
            <a:solidFill>
              <a:srgbClr val="00B050"/>
            </a:solidFill>
          </a:ln>
          <a:scene3d>
            <a:camera prst="orthographicFront"/>
            <a:lightRig rig="threePt" dir="t"/>
          </a:scene3d>
          <a:sp3d contourW="38100">
            <a:bevelT/>
            <a:contourClr>
              <a:schemeClr val="tx2"/>
            </a:contour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Added 97 Locations</a:t>
            </a:r>
          </a:p>
        </p:txBody>
      </p:sp>
      <p:sp>
        <p:nvSpPr>
          <p:cNvPr id="135" name="Rectangle: Top Corners Rounded 134"/>
          <p:cNvSpPr/>
          <p:nvPr/>
        </p:nvSpPr>
        <p:spPr>
          <a:xfrm rot="10800000">
            <a:off x="1771991" y="1180744"/>
            <a:ext cx="823417" cy="28810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364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/>
          <p:cNvSpPr/>
          <p:nvPr/>
        </p:nvSpPr>
        <p:spPr>
          <a:xfrm>
            <a:off x="1576105" y="1468851"/>
            <a:ext cx="7392634" cy="4724982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rapezoid 211"/>
          <p:cNvSpPr/>
          <p:nvPr/>
        </p:nvSpPr>
        <p:spPr>
          <a:xfrm rot="16200000">
            <a:off x="-1326111" y="3091872"/>
            <a:ext cx="5366561" cy="1629069"/>
          </a:xfrm>
          <a:prstGeom prst="trapezoid">
            <a:avLst>
              <a:gd name="adj" fmla="val 104350"/>
            </a:avLst>
          </a:prstGeom>
          <a:gradFill>
            <a:gsLst>
              <a:gs pos="50000">
                <a:schemeClr val="bg1">
                  <a:lumMod val="75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/>
          <p:cNvSpPr/>
          <p:nvPr/>
        </p:nvSpPr>
        <p:spPr>
          <a:xfrm>
            <a:off x="964288" y="1499846"/>
            <a:ext cx="1106913" cy="4639142"/>
          </a:xfrm>
          <a:custGeom>
            <a:avLst/>
            <a:gdLst>
              <a:gd name="connsiteX0" fmla="*/ 1089660 w 1089660"/>
              <a:gd name="connsiteY0" fmla="*/ 0 h 1516380"/>
              <a:gd name="connsiteX1" fmla="*/ 1089660 w 1089660"/>
              <a:gd name="connsiteY1" fmla="*/ 1516380 h 1516380"/>
              <a:gd name="connsiteX2" fmla="*/ 0 w 1089660"/>
              <a:gd name="connsiteY2" fmla="*/ 1455420 h 1516380"/>
              <a:gd name="connsiteX3" fmla="*/ 0 w 1089660"/>
              <a:gd name="connsiteY3" fmla="*/ 297180 h 1516380"/>
              <a:gd name="connsiteX4" fmla="*/ 1089660 w 1089660"/>
              <a:gd name="connsiteY4" fmla="*/ 0 h 1516380"/>
              <a:gd name="connsiteX0" fmla="*/ 1012022 w 1089660"/>
              <a:gd name="connsiteY0" fmla="*/ 0 h 3095014"/>
              <a:gd name="connsiteX1" fmla="*/ 1089660 w 1089660"/>
              <a:gd name="connsiteY1" fmla="*/ 3095014 h 3095014"/>
              <a:gd name="connsiteX2" fmla="*/ 0 w 1089660"/>
              <a:gd name="connsiteY2" fmla="*/ 3034054 h 3095014"/>
              <a:gd name="connsiteX3" fmla="*/ 0 w 1089660"/>
              <a:gd name="connsiteY3" fmla="*/ 1875814 h 3095014"/>
              <a:gd name="connsiteX4" fmla="*/ 1012022 w 1089660"/>
              <a:gd name="connsiteY4" fmla="*/ 0 h 3095014"/>
              <a:gd name="connsiteX0" fmla="*/ 1012022 w 1012022"/>
              <a:gd name="connsiteY0" fmla="*/ 0 h 4639142"/>
              <a:gd name="connsiteX1" fmla="*/ 1003396 w 1012022"/>
              <a:gd name="connsiteY1" fmla="*/ 4639142 h 4639142"/>
              <a:gd name="connsiteX2" fmla="*/ 0 w 1012022"/>
              <a:gd name="connsiteY2" fmla="*/ 3034054 h 4639142"/>
              <a:gd name="connsiteX3" fmla="*/ 0 w 1012022"/>
              <a:gd name="connsiteY3" fmla="*/ 1875814 h 4639142"/>
              <a:gd name="connsiteX4" fmla="*/ 1012022 w 1012022"/>
              <a:gd name="connsiteY4" fmla="*/ 0 h 4639142"/>
              <a:gd name="connsiteX0" fmla="*/ 1089660 w 1089660"/>
              <a:gd name="connsiteY0" fmla="*/ 0 h 4639142"/>
              <a:gd name="connsiteX1" fmla="*/ 1081034 w 1089660"/>
              <a:gd name="connsiteY1" fmla="*/ 4639142 h 4639142"/>
              <a:gd name="connsiteX2" fmla="*/ 0 w 1089660"/>
              <a:gd name="connsiteY2" fmla="*/ 3327352 h 4639142"/>
              <a:gd name="connsiteX3" fmla="*/ 77638 w 1089660"/>
              <a:gd name="connsiteY3" fmla="*/ 1875814 h 4639142"/>
              <a:gd name="connsiteX4" fmla="*/ 1089660 w 1089660"/>
              <a:gd name="connsiteY4" fmla="*/ 0 h 4639142"/>
              <a:gd name="connsiteX0" fmla="*/ 1106913 w 1106913"/>
              <a:gd name="connsiteY0" fmla="*/ 0 h 4639142"/>
              <a:gd name="connsiteX1" fmla="*/ 1098287 w 1106913"/>
              <a:gd name="connsiteY1" fmla="*/ 4639142 h 4639142"/>
              <a:gd name="connsiteX2" fmla="*/ 17253 w 1106913"/>
              <a:gd name="connsiteY2" fmla="*/ 3327352 h 4639142"/>
              <a:gd name="connsiteX3" fmla="*/ 0 w 1106913"/>
              <a:gd name="connsiteY3" fmla="*/ 1478999 h 4639142"/>
              <a:gd name="connsiteX4" fmla="*/ 1106913 w 1106913"/>
              <a:gd name="connsiteY4" fmla="*/ 0 h 463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913" h="4639142">
                <a:moveTo>
                  <a:pt x="1106913" y="0"/>
                </a:moveTo>
                <a:cubicBezTo>
                  <a:pt x="1104038" y="1546381"/>
                  <a:pt x="1101162" y="3092761"/>
                  <a:pt x="1098287" y="4639142"/>
                </a:cubicBezTo>
                <a:lnTo>
                  <a:pt x="17253" y="3327352"/>
                </a:lnTo>
                <a:lnTo>
                  <a:pt x="0" y="1478999"/>
                </a:lnTo>
                <a:lnTo>
                  <a:pt x="1106913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Comparable Quality in Datasets</a:t>
            </a:r>
          </a:p>
        </p:txBody>
      </p:sp>
      <p:sp>
        <p:nvSpPr>
          <p:cNvPr id="5" name="Rectangle: Top Corners Rounded 4"/>
          <p:cNvSpPr/>
          <p:nvPr/>
        </p:nvSpPr>
        <p:spPr>
          <a:xfrm rot="10800000">
            <a:off x="236113" y="2353140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/>
          <p:cNvSpPr/>
          <p:nvPr/>
        </p:nvSpPr>
        <p:spPr>
          <a:xfrm>
            <a:off x="2008463" y="1468850"/>
            <a:ext cx="357698" cy="4724982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/>
          <p:cNvSpPr/>
          <p:nvPr/>
        </p:nvSpPr>
        <p:spPr>
          <a:xfrm>
            <a:off x="2071781" y="1492407"/>
            <a:ext cx="45719" cy="4639142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/>
          <p:cNvSpPr/>
          <p:nvPr/>
        </p:nvSpPr>
        <p:spPr>
          <a:xfrm>
            <a:off x="300642" y="2533938"/>
            <a:ext cx="240790" cy="27500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Rounded 79"/>
          <p:cNvSpPr/>
          <p:nvPr/>
        </p:nvSpPr>
        <p:spPr>
          <a:xfrm>
            <a:off x="225374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Top Corners Rounded 86"/>
          <p:cNvSpPr/>
          <p:nvPr/>
        </p:nvSpPr>
        <p:spPr>
          <a:xfrm>
            <a:off x="269299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Top Corners Rounded 160"/>
          <p:cNvSpPr/>
          <p:nvPr/>
        </p:nvSpPr>
        <p:spPr>
          <a:xfrm rot="10800000">
            <a:off x="757916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2" name="Rectangle: Top Corners Rounded 161"/>
          <p:cNvSpPr/>
          <p:nvPr/>
        </p:nvSpPr>
        <p:spPr>
          <a:xfrm rot="10800000">
            <a:off x="1286062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6" name="Rectangle: Rounded Corners 165"/>
          <p:cNvSpPr/>
          <p:nvPr/>
        </p:nvSpPr>
        <p:spPr>
          <a:xfrm>
            <a:off x="477391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 rot="16200000">
            <a:off x="-1070788" y="3734205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REPRESENTATION</a:t>
            </a:r>
          </a:p>
        </p:txBody>
      </p:sp>
      <p:sp>
        <p:nvSpPr>
          <p:cNvPr id="176" name="Rectangle: Rounded Corners 175"/>
          <p:cNvSpPr/>
          <p:nvPr/>
        </p:nvSpPr>
        <p:spPr>
          <a:xfrm>
            <a:off x="34170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/>
          <p:cNvSpPr/>
          <p:nvPr/>
        </p:nvSpPr>
        <p:spPr>
          <a:xfrm>
            <a:off x="40781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/>
          <p:cNvSpPr/>
          <p:nvPr/>
        </p:nvSpPr>
        <p:spPr>
          <a:xfrm>
            <a:off x="46887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: Rounded Corners 178"/>
          <p:cNvSpPr/>
          <p:nvPr/>
        </p:nvSpPr>
        <p:spPr>
          <a:xfrm>
            <a:off x="33318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Rounded Corners 179"/>
          <p:cNvSpPr/>
          <p:nvPr/>
        </p:nvSpPr>
        <p:spPr>
          <a:xfrm>
            <a:off x="39929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/>
          <p:cNvSpPr/>
          <p:nvPr/>
        </p:nvSpPr>
        <p:spPr>
          <a:xfrm>
            <a:off x="824599" y="2542110"/>
            <a:ext cx="240790" cy="274188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/>
          <p:cNvSpPr/>
          <p:nvPr/>
        </p:nvSpPr>
        <p:spPr>
          <a:xfrm>
            <a:off x="1001348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 rot="16200000">
            <a:off x="-555588" y="3724300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QUALITY DATA</a:t>
            </a:r>
          </a:p>
        </p:txBody>
      </p:sp>
      <p:sp>
        <p:nvSpPr>
          <p:cNvPr id="191" name="Rectangle: Rounded Corners 190"/>
          <p:cNvSpPr/>
          <p:nvPr/>
        </p:nvSpPr>
        <p:spPr>
          <a:xfrm>
            <a:off x="86566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/>
          <p:cNvSpPr/>
          <p:nvPr/>
        </p:nvSpPr>
        <p:spPr>
          <a:xfrm>
            <a:off x="93177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/>
          <p:cNvSpPr/>
          <p:nvPr/>
        </p:nvSpPr>
        <p:spPr>
          <a:xfrm>
            <a:off x="991799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/>
          <p:cNvSpPr/>
          <p:nvPr/>
        </p:nvSpPr>
        <p:spPr>
          <a:xfrm>
            <a:off x="85611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/>
          <p:cNvSpPr/>
          <p:nvPr/>
        </p:nvSpPr>
        <p:spPr>
          <a:xfrm>
            <a:off x="92222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/>
          <p:cNvSpPr/>
          <p:nvPr/>
        </p:nvSpPr>
        <p:spPr>
          <a:xfrm>
            <a:off x="1353637" y="2539729"/>
            <a:ext cx="240790" cy="274426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/>
          <p:cNvSpPr/>
          <p:nvPr/>
        </p:nvSpPr>
        <p:spPr>
          <a:xfrm>
            <a:off x="1530386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 rot="16200000">
            <a:off x="-9009" y="3749102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NEW KNOWLEDGE</a:t>
            </a:r>
          </a:p>
        </p:txBody>
      </p:sp>
      <p:sp>
        <p:nvSpPr>
          <p:cNvPr id="200" name="Rectangle: Rounded Corners 199"/>
          <p:cNvSpPr/>
          <p:nvPr/>
        </p:nvSpPr>
        <p:spPr>
          <a:xfrm>
            <a:off x="139470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/>
          <p:cNvSpPr/>
          <p:nvPr/>
        </p:nvSpPr>
        <p:spPr>
          <a:xfrm>
            <a:off x="146081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/>
          <p:cNvSpPr/>
          <p:nvPr/>
        </p:nvSpPr>
        <p:spPr>
          <a:xfrm>
            <a:off x="153321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: Rounded Corners 202"/>
          <p:cNvSpPr/>
          <p:nvPr/>
        </p:nvSpPr>
        <p:spPr>
          <a:xfrm>
            <a:off x="139752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/>
          <p:cNvSpPr/>
          <p:nvPr/>
        </p:nvSpPr>
        <p:spPr>
          <a:xfrm>
            <a:off x="146363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/>
          <p:cNvSpPr/>
          <p:nvPr/>
        </p:nvSpPr>
        <p:spPr>
          <a:xfrm>
            <a:off x="192528" y="2029768"/>
            <a:ext cx="1519418" cy="3222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62831" y="2021773"/>
            <a:ext cx="1609160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OPTIMIZATION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609" y="1699016"/>
            <a:ext cx="1843566" cy="322232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7" name="Rectangle: Top Corners Rounded 206"/>
          <p:cNvSpPr/>
          <p:nvPr/>
        </p:nvSpPr>
        <p:spPr>
          <a:xfrm>
            <a:off x="757450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Top Corners Rounded 207"/>
          <p:cNvSpPr/>
          <p:nvPr/>
        </p:nvSpPr>
        <p:spPr>
          <a:xfrm>
            <a:off x="801375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Top Corners Rounded 208"/>
          <p:cNvSpPr/>
          <p:nvPr/>
        </p:nvSpPr>
        <p:spPr>
          <a:xfrm>
            <a:off x="1293536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Top Corners Rounded 209"/>
          <p:cNvSpPr/>
          <p:nvPr/>
        </p:nvSpPr>
        <p:spPr>
          <a:xfrm>
            <a:off x="1337461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: Rounded Corners 112"/>
          <p:cNvSpPr/>
          <p:nvPr/>
        </p:nvSpPr>
        <p:spPr>
          <a:xfrm>
            <a:off x="2170869" y="1499846"/>
            <a:ext cx="45719" cy="4639142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: Rounded Corners 113"/>
          <p:cNvSpPr/>
          <p:nvPr/>
        </p:nvSpPr>
        <p:spPr>
          <a:xfrm>
            <a:off x="2262799" y="1499846"/>
            <a:ext cx="45719" cy="4639142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Top Corners Rounded 116"/>
          <p:cNvSpPr/>
          <p:nvPr/>
        </p:nvSpPr>
        <p:spPr>
          <a:xfrm>
            <a:off x="1741668" y="6404291"/>
            <a:ext cx="930303" cy="198781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Top Corners Rounded 117"/>
          <p:cNvSpPr/>
          <p:nvPr/>
        </p:nvSpPr>
        <p:spPr>
          <a:xfrm>
            <a:off x="1838077" y="6207217"/>
            <a:ext cx="747429" cy="19195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Top Corners Rounded 118"/>
          <p:cNvSpPr/>
          <p:nvPr/>
        </p:nvSpPr>
        <p:spPr>
          <a:xfrm rot="10800000">
            <a:off x="1771991" y="1180744"/>
            <a:ext cx="823417" cy="28810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021" y="2509779"/>
            <a:ext cx="2232903" cy="33536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t="66802"/>
          <a:stretch/>
        </p:blipFill>
        <p:spPr>
          <a:xfrm>
            <a:off x="4772258" y="4073617"/>
            <a:ext cx="3745718" cy="1789828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/>
          <a:srcRect t="14555" b="55760"/>
          <a:stretch/>
        </p:blipFill>
        <p:spPr>
          <a:xfrm>
            <a:off x="4794924" y="2506262"/>
            <a:ext cx="3745719" cy="1600483"/>
          </a:xfrm>
          <a:prstGeom prst="rect">
            <a:avLst/>
          </a:prstGeom>
        </p:spPr>
      </p:pic>
      <p:sp>
        <p:nvSpPr>
          <p:cNvPr id="142" name="Rectangle: Rounded Corners 141"/>
          <p:cNvSpPr/>
          <p:nvPr/>
        </p:nvSpPr>
        <p:spPr>
          <a:xfrm>
            <a:off x="7175062" y="2655020"/>
            <a:ext cx="732491" cy="15752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6743676" y="2570205"/>
            <a:ext cx="1595261" cy="307777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Renewed</a:t>
            </a:r>
          </a:p>
        </p:txBody>
      </p:sp>
      <p:sp>
        <p:nvSpPr>
          <p:cNvPr id="144" name="Rectangle: Rounded Corners 143"/>
          <p:cNvSpPr/>
          <p:nvPr/>
        </p:nvSpPr>
        <p:spPr>
          <a:xfrm>
            <a:off x="7175060" y="4257954"/>
            <a:ext cx="732491" cy="157521"/>
          </a:xfrm>
          <a:prstGeom prst="round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6690471" y="4186612"/>
            <a:ext cx="1595261" cy="307777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FY16 Add</a:t>
            </a:r>
          </a:p>
        </p:txBody>
      </p:sp>
      <p:sp>
        <p:nvSpPr>
          <p:cNvPr id="92" name="Rectangle 91"/>
          <p:cNvSpPr/>
          <p:nvPr/>
        </p:nvSpPr>
        <p:spPr>
          <a:xfrm>
            <a:off x="2564617" y="1794280"/>
            <a:ext cx="5953359" cy="707886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Added and Renewed Locations have comparable</a:t>
            </a:r>
            <a:b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2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Location Quality Indices (LQI)</a:t>
            </a:r>
          </a:p>
        </p:txBody>
      </p:sp>
    </p:spTree>
    <p:extLst>
      <p:ext uri="{BB962C8B-B14F-4D97-AF65-F5344CB8AC3E}">
        <p14:creationId xmlns:p14="http://schemas.microsoft.com/office/powerpoint/2010/main" val="8998834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: Rounded Corners 121"/>
          <p:cNvSpPr/>
          <p:nvPr/>
        </p:nvSpPr>
        <p:spPr>
          <a:xfrm>
            <a:off x="2093103" y="1468850"/>
            <a:ext cx="6875636" cy="4774574"/>
          </a:xfrm>
          <a:prstGeom prst="roundRect">
            <a:avLst>
              <a:gd name="adj" fmla="val 5285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969" b="92953" l="39244" r="87415"/>
                    </a14:imgEffect>
                  </a14:imgLayer>
                </a14:imgProps>
              </a:ext>
            </a:extLst>
          </a:blip>
          <a:srcRect l="38839" t="21705" r="21182" b="14609"/>
          <a:stretch/>
        </p:blipFill>
        <p:spPr>
          <a:xfrm>
            <a:off x="2403216" y="1395006"/>
            <a:ext cx="3447495" cy="328549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750596" y="1636959"/>
            <a:ext cx="1100115" cy="361410"/>
          </a:xfrm>
          <a:prstGeom prst="rect">
            <a:avLst/>
          </a:prstGeom>
          <a:solidFill>
            <a:srgbClr val="C6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rapezoid 211"/>
          <p:cNvSpPr/>
          <p:nvPr/>
        </p:nvSpPr>
        <p:spPr>
          <a:xfrm rot="16200000">
            <a:off x="-1326111" y="3091872"/>
            <a:ext cx="5366561" cy="1629069"/>
          </a:xfrm>
          <a:prstGeom prst="trapezoid">
            <a:avLst>
              <a:gd name="adj" fmla="val 104350"/>
            </a:avLst>
          </a:prstGeom>
          <a:gradFill>
            <a:gsLst>
              <a:gs pos="50000">
                <a:schemeClr val="bg1">
                  <a:lumMod val="75000"/>
                </a:schemeClr>
              </a:gs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/>
          <p:cNvSpPr/>
          <p:nvPr/>
        </p:nvSpPr>
        <p:spPr>
          <a:xfrm>
            <a:off x="1543064" y="1479620"/>
            <a:ext cx="546832" cy="4730680"/>
          </a:xfrm>
          <a:custGeom>
            <a:avLst/>
            <a:gdLst>
              <a:gd name="connsiteX0" fmla="*/ 571500 w 571500"/>
              <a:gd name="connsiteY0" fmla="*/ 106680 h 1653540"/>
              <a:gd name="connsiteX1" fmla="*/ 571500 w 571500"/>
              <a:gd name="connsiteY1" fmla="*/ 1653540 h 1653540"/>
              <a:gd name="connsiteX2" fmla="*/ 0 w 571500"/>
              <a:gd name="connsiteY2" fmla="*/ 236220 h 1653540"/>
              <a:gd name="connsiteX3" fmla="*/ 7620 w 571500"/>
              <a:gd name="connsiteY3" fmla="*/ 0 h 1653540"/>
              <a:gd name="connsiteX4" fmla="*/ 571500 w 571500"/>
              <a:gd name="connsiteY4" fmla="*/ 106680 h 1653540"/>
              <a:gd name="connsiteX0" fmla="*/ 571500 w 571500"/>
              <a:gd name="connsiteY0" fmla="*/ 76371 h 1623231"/>
              <a:gd name="connsiteX1" fmla="*/ 571500 w 571500"/>
              <a:gd name="connsiteY1" fmla="*/ 1623231 h 1623231"/>
              <a:gd name="connsiteX2" fmla="*/ 0 w 571500"/>
              <a:gd name="connsiteY2" fmla="*/ 205911 h 1623231"/>
              <a:gd name="connsiteX3" fmla="*/ 1039 w 571500"/>
              <a:gd name="connsiteY3" fmla="*/ 0 h 1623231"/>
              <a:gd name="connsiteX4" fmla="*/ 571500 w 571500"/>
              <a:gd name="connsiteY4" fmla="*/ 76371 h 1623231"/>
              <a:gd name="connsiteX0" fmla="*/ 571500 w 571500"/>
              <a:gd name="connsiteY0" fmla="*/ 53639 h 1600499"/>
              <a:gd name="connsiteX1" fmla="*/ 571500 w 571500"/>
              <a:gd name="connsiteY1" fmla="*/ 1600499 h 1600499"/>
              <a:gd name="connsiteX2" fmla="*/ 0 w 571500"/>
              <a:gd name="connsiteY2" fmla="*/ 183179 h 1600499"/>
              <a:gd name="connsiteX3" fmla="*/ 1039 w 571500"/>
              <a:gd name="connsiteY3" fmla="*/ 0 h 1600499"/>
              <a:gd name="connsiteX4" fmla="*/ 571500 w 571500"/>
              <a:gd name="connsiteY4" fmla="*/ 53639 h 1600499"/>
              <a:gd name="connsiteX0" fmla="*/ 604406 w 604406"/>
              <a:gd name="connsiteY0" fmla="*/ 30907 h 1600499"/>
              <a:gd name="connsiteX1" fmla="*/ 571500 w 604406"/>
              <a:gd name="connsiteY1" fmla="*/ 1600499 h 1600499"/>
              <a:gd name="connsiteX2" fmla="*/ 0 w 604406"/>
              <a:gd name="connsiteY2" fmla="*/ 183179 h 1600499"/>
              <a:gd name="connsiteX3" fmla="*/ 1039 w 604406"/>
              <a:gd name="connsiteY3" fmla="*/ 0 h 1600499"/>
              <a:gd name="connsiteX4" fmla="*/ 604406 w 604406"/>
              <a:gd name="connsiteY4" fmla="*/ 30907 h 1600499"/>
              <a:gd name="connsiteX0" fmla="*/ 603372 w 603372"/>
              <a:gd name="connsiteY0" fmla="*/ 30907 h 1600499"/>
              <a:gd name="connsiteX1" fmla="*/ 570466 w 603372"/>
              <a:gd name="connsiteY1" fmla="*/ 1600499 h 1600499"/>
              <a:gd name="connsiteX2" fmla="*/ 18710 w 603372"/>
              <a:gd name="connsiteY2" fmla="*/ 168024 h 1600499"/>
              <a:gd name="connsiteX3" fmla="*/ 5 w 603372"/>
              <a:gd name="connsiteY3" fmla="*/ 0 h 1600499"/>
              <a:gd name="connsiteX4" fmla="*/ 603372 w 603372"/>
              <a:gd name="connsiteY4" fmla="*/ 30907 h 1600499"/>
              <a:gd name="connsiteX0" fmla="*/ 603372 w 603372"/>
              <a:gd name="connsiteY0" fmla="*/ 30907 h 1585344"/>
              <a:gd name="connsiteX1" fmla="*/ 511235 w 603372"/>
              <a:gd name="connsiteY1" fmla="*/ 1585344 h 1585344"/>
              <a:gd name="connsiteX2" fmla="*/ 18710 w 603372"/>
              <a:gd name="connsiteY2" fmla="*/ 168024 h 1585344"/>
              <a:gd name="connsiteX3" fmla="*/ 5 w 603372"/>
              <a:gd name="connsiteY3" fmla="*/ 0 h 1585344"/>
              <a:gd name="connsiteX4" fmla="*/ 603372 w 603372"/>
              <a:gd name="connsiteY4" fmla="*/ 30907 h 1585344"/>
              <a:gd name="connsiteX0" fmla="*/ 584662 w 584662"/>
              <a:gd name="connsiteY0" fmla="*/ 53639 h 1608076"/>
              <a:gd name="connsiteX1" fmla="*/ 492525 w 584662"/>
              <a:gd name="connsiteY1" fmla="*/ 1608076 h 1608076"/>
              <a:gd name="connsiteX2" fmla="*/ 0 w 584662"/>
              <a:gd name="connsiteY2" fmla="*/ 190756 h 1608076"/>
              <a:gd name="connsiteX3" fmla="*/ 60270 w 584662"/>
              <a:gd name="connsiteY3" fmla="*/ 0 h 1608076"/>
              <a:gd name="connsiteX4" fmla="*/ 584662 w 584662"/>
              <a:gd name="connsiteY4" fmla="*/ 53639 h 1608076"/>
              <a:gd name="connsiteX0" fmla="*/ 551756 w 551756"/>
              <a:gd name="connsiteY0" fmla="*/ 53639 h 1608076"/>
              <a:gd name="connsiteX1" fmla="*/ 459619 w 551756"/>
              <a:gd name="connsiteY1" fmla="*/ 1608076 h 1608076"/>
              <a:gd name="connsiteX2" fmla="*/ 0 w 551756"/>
              <a:gd name="connsiteY2" fmla="*/ 365033 h 1608076"/>
              <a:gd name="connsiteX3" fmla="*/ 27364 w 551756"/>
              <a:gd name="connsiteY3" fmla="*/ 0 h 1608076"/>
              <a:gd name="connsiteX4" fmla="*/ 551756 w 551756"/>
              <a:gd name="connsiteY4" fmla="*/ 53639 h 1608076"/>
              <a:gd name="connsiteX0" fmla="*/ 551756 w 551756"/>
              <a:gd name="connsiteY0" fmla="*/ 53639 h 1600499"/>
              <a:gd name="connsiteX1" fmla="*/ 420132 w 551756"/>
              <a:gd name="connsiteY1" fmla="*/ 1600499 h 1600499"/>
              <a:gd name="connsiteX2" fmla="*/ 0 w 551756"/>
              <a:gd name="connsiteY2" fmla="*/ 365033 h 1600499"/>
              <a:gd name="connsiteX3" fmla="*/ 27364 w 551756"/>
              <a:gd name="connsiteY3" fmla="*/ 0 h 1600499"/>
              <a:gd name="connsiteX4" fmla="*/ 551756 w 551756"/>
              <a:gd name="connsiteY4" fmla="*/ 53639 h 1600499"/>
              <a:gd name="connsiteX0" fmla="*/ 505688 w 505688"/>
              <a:gd name="connsiteY0" fmla="*/ 121834 h 1600499"/>
              <a:gd name="connsiteX1" fmla="*/ 420132 w 505688"/>
              <a:gd name="connsiteY1" fmla="*/ 1600499 h 1600499"/>
              <a:gd name="connsiteX2" fmla="*/ 0 w 505688"/>
              <a:gd name="connsiteY2" fmla="*/ 365033 h 1600499"/>
              <a:gd name="connsiteX3" fmla="*/ 27364 w 505688"/>
              <a:gd name="connsiteY3" fmla="*/ 0 h 1600499"/>
              <a:gd name="connsiteX4" fmla="*/ 505688 w 505688"/>
              <a:gd name="connsiteY4" fmla="*/ 121834 h 1600499"/>
              <a:gd name="connsiteX0" fmla="*/ 466201 w 466201"/>
              <a:gd name="connsiteY0" fmla="*/ 68793 h 1600499"/>
              <a:gd name="connsiteX1" fmla="*/ 420132 w 466201"/>
              <a:gd name="connsiteY1" fmla="*/ 1600499 h 1600499"/>
              <a:gd name="connsiteX2" fmla="*/ 0 w 466201"/>
              <a:gd name="connsiteY2" fmla="*/ 365033 h 1600499"/>
              <a:gd name="connsiteX3" fmla="*/ 27364 w 466201"/>
              <a:gd name="connsiteY3" fmla="*/ 0 h 1600499"/>
              <a:gd name="connsiteX4" fmla="*/ 466201 w 466201"/>
              <a:gd name="connsiteY4" fmla="*/ 68793 h 1600499"/>
              <a:gd name="connsiteX0" fmla="*/ 438851 w 438851"/>
              <a:gd name="connsiteY0" fmla="*/ 68793 h 1600499"/>
              <a:gd name="connsiteX1" fmla="*/ 392782 w 438851"/>
              <a:gd name="connsiteY1" fmla="*/ 1600499 h 1600499"/>
              <a:gd name="connsiteX2" fmla="*/ 5556 w 438851"/>
              <a:gd name="connsiteY2" fmla="*/ 615083 h 1600499"/>
              <a:gd name="connsiteX3" fmla="*/ 14 w 438851"/>
              <a:gd name="connsiteY3" fmla="*/ 0 h 1600499"/>
              <a:gd name="connsiteX4" fmla="*/ 438851 w 438851"/>
              <a:gd name="connsiteY4" fmla="*/ 68793 h 1600499"/>
              <a:gd name="connsiteX0" fmla="*/ 425689 w 425689"/>
              <a:gd name="connsiteY0" fmla="*/ 0 h 1607479"/>
              <a:gd name="connsiteX1" fmla="*/ 392782 w 425689"/>
              <a:gd name="connsiteY1" fmla="*/ 1607479 h 1607479"/>
              <a:gd name="connsiteX2" fmla="*/ 5556 w 425689"/>
              <a:gd name="connsiteY2" fmla="*/ 622063 h 1607479"/>
              <a:gd name="connsiteX3" fmla="*/ 14 w 425689"/>
              <a:gd name="connsiteY3" fmla="*/ 6980 h 1607479"/>
              <a:gd name="connsiteX4" fmla="*/ 425689 w 425689"/>
              <a:gd name="connsiteY4" fmla="*/ 0 h 1607479"/>
              <a:gd name="connsiteX0" fmla="*/ 440590 w 440590"/>
              <a:gd name="connsiteY0" fmla="*/ 0 h 4704152"/>
              <a:gd name="connsiteX1" fmla="*/ 392782 w 440590"/>
              <a:gd name="connsiteY1" fmla="*/ 4704152 h 4704152"/>
              <a:gd name="connsiteX2" fmla="*/ 5556 w 440590"/>
              <a:gd name="connsiteY2" fmla="*/ 3718736 h 4704152"/>
              <a:gd name="connsiteX3" fmla="*/ 14 w 440590"/>
              <a:gd name="connsiteY3" fmla="*/ 3103653 h 4704152"/>
              <a:gd name="connsiteX4" fmla="*/ 440590 w 440590"/>
              <a:gd name="connsiteY4" fmla="*/ 0 h 4704152"/>
              <a:gd name="connsiteX0" fmla="*/ 435034 w 435034"/>
              <a:gd name="connsiteY0" fmla="*/ 0 h 4704152"/>
              <a:gd name="connsiteX1" fmla="*/ 387226 w 435034"/>
              <a:gd name="connsiteY1" fmla="*/ 4704152 h 4704152"/>
              <a:gd name="connsiteX2" fmla="*/ 0 w 435034"/>
              <a:gd name="connsiteY2" fmla="*/ 3718736 h 4704152"/>
              <a:gd name="connsiteX3" fmla="*/ 16809 w 435034"/>
              <a:gd name="connsiteY3" fmla="*/ 444461 h 4704152"/>
              <a:gd name="connsiteX4" fmla="*/ 435034 w 435034"/>
              <a:gd name="connsiteY4" fmla="*/ 0 h 4704152"/>
              <a:gd name="connsiteX0" fmla="*/ 472286 w 472286"/>
              <a:gd name="connsiteY0" fmla="*/ 0 h 4704152"/>
              <a:gd name="connsiteX1" fmla="*/ 424478 w 472286"/>
              <a:gd name="connsiteY1" fmla="*/ 4704152 h 4704152"/>
              <a:gd name="connsiteX2" fmla="*/ 0 w 472286"/>
              <a:gd name="connsiteY2" fmla="*/ 3727314 h 4704152"/>
              <a:gd name="connsiteX3" fmla="*/ 54061 w 472286"/>
              <a:gd name="connsiteY3" fmla="*/ 444461 h 4704152"/>
              <a:gd name="connsiteX4" fmla="*/ 472286 w 472286"/>
              <a:gd name="connsiteY4" fmla="*/ 0 h 4704152"/>
              <a:gd name="connsiteX0" fmla="*/ 472286 w 472286"/>
              <a:gd name="connsiteY0" fmla="*/ 0 h 4704152"/>
              <a:gd name="connsiteX1" fmla="*/ 424478 w 472286"/>
              <a:gd name="connsiteY1" fmla="*/ 4704152 h 4704152"/>
              <a:gd name="connsiteX2" fmla="*/ 0 w 472286"/>
              <a:gd name="connsiteY2" fmla="*/ 3727314 h 4704152"/>
              <a:gd name="connsiteX3" fmla="*/ 61511 w 472286"/>
              <a:gd name="connsiteY3" fmla="*/ 616021 h 4704152"/>
              <a:gd name="connsiteX4" fmla="*/ 472286 w 472286"/>
              <a:gd name="connsiteY4" fmla="*/ 0 h 4704152"/>
              <a:gd name="connsiteX0" fmla="*/ 472286 w 472286"/>
              <a:gd name="connsiteY0" fmla="*/ 0 h 4704152"/>
              <a:gd name="connsiteX1" fmla="*/ 424478 w 472286"/>
              <a:gd name="connsiteY1" fmla="*/ 4704152 h 4704152"/>
              <a:gd name="connsiteX2" fmla="*/ 0 w 472286"/>
              <a:gd name="connsiteY2" fmla="*/ 3727314 h 4704152"/>
              <a:gd name="connsiteX3" fmla="*/ 24259 w 472286"/>
              <a:gd name="connsiteY3" fmla="*/ 1079235 h 4704152"/>
              <a:gd name="connsiteX4" fmla="*/ 472286 w 472286"/>
              <a:gd name="connsiteY4" fmla="*/ 0 h 470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286" h="4704152">
                <a:moveTo>
                  <a:pt x="472286" y="0"/>
                </a:moveTo>
                <a:lnTo>
                  <a:pt x="424478" y="4704152"/>
                </a:lnTo>
                <a:lnTo>
                  <a:pt x="0" y="3727314"/>
                </a:lnTo>
                <a:cubicBezTo>
                  <a:pt x="346" y="3658677"/>
                  <a:pt x="23913" y="1147872"/>
                  <a:pt x="24259" y="1079235"/>
                </a:cubicBezTo>
                <a:lnTo>
                  <a:pt x="472286" y="0"/>
                </a:lnTo>
                <a:close/>
              </a:path>
            </a:pathLst>
          </a:custGeom>
          <a:solidFill>
            <a:srgbClr val="5F9361">
              <a:alpha val="3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3) New Knowledge from Contrasting Yields</a:t>
            </a:r>
          </a:p>
        </p:txBody>
      </p:sp>
      <p:sp>
        <p:nvSpPr>
          <p:cNvPr id="5" name="Rectangle: Top Corners Rounded 4"/>
          <p:cNvSpPr/>
          <p:nvPr/>
        </p:nvSpPr>
        <p:spPr>
          <a:xfrm rot="10800000">
            <a:off x="236113" y="2353140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/>
          <p:cNvSpPr/>
          <p:nvPr/>
        </p:nvSpPr>
        <p:spPr>
          <a:xfrm>
            <a:off x="2008463" y="1468850"/>
            <a:ext cx="373874" cy="4774573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/>
          <p:cNvSpPr/>
          <p:nvPr/>
        </p:nvSpPr>
        <p:spPr>
          <a:xfrm>
            <a:off x="2071988" y="1537681"/>
            <a:ext cx="45719" cy="464090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/>
          <p:cNvSpPr/>
          <p:nvPr/>
        </p:nvSpPr>
        <p:spPr>
          <a:xfrm>
            <a:off x="300642" y="2533938"/>
            <a:ext cx="240790" cy="2750056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Rounded 79"/>
          <p:cNvSpPr/>
          <p:nvPr/>
        </p:nvSpPr>
        <p:spPr>
          <a:xfrm>
            <a:off x="225374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: Top Corners Rounded 86"/>
          <p:cNvSpPr/>
          <p:nvPr/>
        </p:nvSpPr>
        <p:spPr>
          <a:xfrm>
            <a:off x="269299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: Top Corners Rounded 160"/>
          <p:cNvSpPr/>
          <p:nvPr/>
        </p:nvSpPr>
        <p:spPr>
          <a:xfrm rot="10800000">
            <a:off x="757916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2" name="Rectangle: Top Corners Rounded 161"/>
          <p:cNvSpPr/>
          <p:nvPr/>
        </p:nvSpPr>
        <p:spPr>
          <a:xfrm rot="10800000">
            <a:off x="1286062" y="2364565"/>
            <a:ext cx="368948" cy="169374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sp>
        <p:nvSpPr>
          <p:cNvPr id="166" name="Rectangle: Rounded Corners 165"/>
          <p:cNvSpPr/>
          <p:nvPr/>
        </p:nvSpPr>
        <p:spPr>
          <a:xfrm>
            <a:off x="477391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 rot="16200000">
            <a:off x="-1070788" y="3734205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REPRESENTATION</a:t>
            </a:r>
          </a:p>
        </p:txBody>
      </p:sp>
      <p:sp>
        <p:nvSpPr>
          <p:cNvPr id="176" name="Rectangle: Rounded Corners 175"/>
          <p:cNvSpPr/>
          <p:nvPr/>
        </p:nvSpPr>
        <p:spPr>
          <a:xfrm>
            <a:off x="34170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Rounded Corners 176"/>
          <p:cNvSpPr/>
          <p:nvPr/>
        </p:nvSpPr>
        <p:spPr>
          <a:xfrm>
            <a:off x="407815" y="256203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: Rounded Corners 177"/>
          <p:cNvSpPr/>
          <p:nvPr/>
        </p:nvSpPr>
        <p:spPr>
          <a:xfrm>
            <a:off x="46887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9" name="Rectangle: Rounded Corners 178"/>
          <p:cNvSpPr/>
          <p:nvPr/>
        </p:nvSpPr>
        <p:spPr>
          <a:xfrm>
            <a:off x="33318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Rounded Corners 179"/>
          <p:cNvSpPr/>
          <p:nvPr/>
        </p:nvSpPr>
        <p:spPr>
          <a:xfrm>
            <a:off x="39929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: Rounded Corners 187"/>
          <p:cNvSpPr/>
          <p:nvPr/>
        </p:nvSpPr>
        <p:spPr>
          <a:xfrm>
            <a:off x="824599" y="2542110"/>
            <a:ext cx="240790" cy="2741884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: Rounded Corners 188"/>
          <p:cNvSpPr/>
          <p:nvPr/>
        </p:nvSpPr>
        <p:spPr>
          <a:xfrm>
            <a:off x="1001348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 rot="16200000">
            <a:off x="-555588" y="3724300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QUALITY DATA</a:t>
            </a:r>
          </a:p>
        </p:txBody>
      </p:sp>
      <p:sp>
        <p:nvSpPr>
          <p:cNvPr id="191" name="Rectangle: Rounded Corners 190"/>
          <p:cNvSpPr/>
          <p:nvPr/>
        </p:nvSpPr>
        <p:spPr>
          <a:xfrm>
            <a:off x="86566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: Rounded Corners 191"/>
          <p:cNvSpPr/>
          <p:nvPr/>
        </p:nvSpPr>
        <p:spPr>
          <a:xfrm>
            <a:off x="931772" y="2570205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/>
          <p:cNvSpPr/>
          <p:nvPr/>
        </p:nvSpPr>
        <p:spPr>
          <a:xfrm>
            <a:off x="991799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/>
          <p:cNvSpPr/>
          <p:nvPr/>
        </p:nvSpPr>
        <p:spPr>
          <a:xfrm>
            <a:off x="85611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: Rounded Corners 194"/>
          <p:cNvSpPr/>
          <p:nvPr/>
        </p:nvSpPr>
        <p:spPr>
          <a:xfrm>
            <a:off x="922223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: Rounded Corners 196"/>
          <p:cNvSpPr/>
          <p:nvPr/>
        </p:nvSpPr>
        <p:spPr>
          <a:xfrm>
            <a:off x="1353637" y="2539729"/>
            <a:ext cx="240790" cy="2744265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: Rounded Corners 197"/>
          <p:cNvSpPr/>
          <p:nvPr/>
        </p:nvSpPr>
        <p:spPr>
          <a:xfrm>
            <a:off x="1530386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 rot="16200000">
            <a:off x="-9009" y="3749102"/>
            <a:ext cx="2969032" cy="369332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NEW KNOWLEDGE</a:t>
            </a:r>
          </a:p>
        </p:txBody>
      </p:sp>
      <p:sp>
        <p:nvSpPr>
          <p:cNvPr id="200" name="Rectangle: Rounded Corners 199"/>
          <p:cNvSpPr/>
          <p:nvPr/>
        </p:nvSpPr>
        <p:spPr>
          <a:xfrm>
            <a:off x="139470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: Rounded Corners 200"/>
          <p:cNvSpPr/>
          <p:nvPr/>
        </p:nvSpPr>
        <p:spPr>
          <a:xfrm>
            <a:off x="1460810" y="2567824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: Rounded Corners 201"/>
          <p:cNvSpPr/>
          <p:nvPr/>
        </p:nvSpPr>
        <p:spPr>
          <a:xfrm>
            <a:off x="1533212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: Rounded Corners 202"/>
          <p:cNvSpPr/>
          <p:nvPr/>
        </p:nvSpPr>
        <p:spPr>
          <a:xfrm>
            <a:off x="139752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: Rounded Corners 203"/>
          <p:cNvSpPr/>
          <p:nvPr/>
        </p:nvSpPr>
        <p:spPr>
          <a:xfrm>
            <a:off x="1463636" y="4856573"/>
            <a:ext cx="45719" cy="357925"/>
          </a:xfrm>
          <a:prstGeom prst="roundRect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: Rounded Corners 204"/>
          <p:cNvSpPr/>
          <p:nvPr/>
        </p:nvSpPr>
        <p:spPr>
          <a:xfrm>
            <a:off x="192528" y="2029768"/>
            <a:ext cx="1519418" cy="32223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162831" y="2021773"/>
            <a:ext cx="1609160" cy="338554"/>
          </a:xfrm>
          <a:prstGeom prst="rect">
            <a:avLst/>
          </a:prstGeom>
          <a:noFill/>
          <a:effectLst>
            <a:glow>
              <a:schemeClr val="accent1">
                <a:alpha val="0"/>
              </a:schemeClr>
            </a:glow>
            <a:innerShdw>
              <a:schemeClr val="tx2">
                <a:lumMod val="75000"/>
                <a:alpha val="76000"/>
              </a:schemeClr>
            </a:inn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OPTIMIZATION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50609" y="1699016"/>
            <a:ext cx="1843566" cy="322232"/>
          </a:xfrm>
          <a:prstGeom prst="triangle">
            <a:avLst/>
          </a:prstGeom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7" name="Rectangle: Top Corners Rounded 206"/>
          <p:cNvSpPr/>
          <p:nvPr/>
        </p:nvSpPr>
        <p:spPr>
          <a:xfrm>
            <a:off x="757450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: Top Corners Rounded 207"/>
          <p:cNvSpPr/>
          <p:nvPr/>
        </p:nvSpPr>
        <p:spPr>
          <a:xfrm>
            <a:off x="801375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: Top Corners Rounded 208"/>
          <p:cNvSpPr/>
          <p:nvPr/>
        </p:nvSpPr>
        <p:spPr>
          <a:xfrm>
            <a:off x="1293536" y="5367829"/>
            <a:ext cx="361474" cy="7723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ectangle: Top Corners Rounded 209"/>
          <p:cNvSpPr/>
          <p:nvPr/>
        </p:nvSpPr>
        <p:spPr>
          <a:xfrm>
            <a:off x="1337461" y="5283836"/>
            <a:ext cx="279485" cy="71777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: Rounded Corners 114"/>
          <p:cNvSpPr/>
          <p:nvPr/>
        </p:nvSpPr>
        <p:spPr>
          <a:xfrm>
            <a:off x="2163340" y="1526860"/>
            <a:ext cx="45719" cy="464090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/>
          <p:cNvSpPr/>
          <p:nvPr/>
        </p:nvSpPr>
        <p:spPr>
          <a:xfrm>
            <a:off x="2269983" y="1542694"/>
            <a:ext cx="45719" cy="4640904"/>
          </a:xfrm>
          <a:prstGeom prst="roundRect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</a:gradFill>
          <a:ln>
            <a:solidFill>
              <a:schemeClr val="accent3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: Top Corners Rounded 116"/>
          <p:cNvSpPr/>
          <p:nvPr/>
        </p:nvSpPr>
        <p:spPr>
          <a:xfrm>
            <a:off x="1741668" y="6404291"/>
            <a:ext cx="930303" cy="198781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Top Corners Rounded 117"/>
          <p:cNvSpPr/>
          <p:nvPr/>
        </p:nvSpPr>
        <p:spPr>
          <a:xfrm>
            <a:off x="1838077" y="6207217"/>
            <a:ext cx="747429" cy="19195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: Top Corners Rounded 118"/>
          <p:cNvSpPr/>
          <p:nvPr/>
        </p:nvSpPr>
        <p:spPr>
          <a:xfrm rot="10800000">
            <a:off x="1771991" y="1180744"/>
            <a:ext cx="823417" cy="288105"/>
          </a:xfrm>
          <a:prstGeom prst="round2SameRect">
            <a:avLst>
              <a:gd name="adj1" fmla="val 50000"/>
              <a:gd name="adj2" fmla="val 0"/>
            </a:avLst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1" b="97853" l="9887" r="897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7206" y="4655934"/>
            <a:ext cx="2900095" cy="153230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457528" y="5036002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Repetitive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192127" y="460003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Similar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2781763" y="4685621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Slightly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Similar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349982" y="526187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Neutral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559871" y="5818905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00" dirty="0">
                <a:solidFill>
                  <a:schemeClr val="accent6"/>
                </a:solidFill>
              </a:rPr>
              <a:t>Neutral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4437067" y="536167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Contrasting</a:t>
            </a:r>
            <a:br>
              <a:rPr lang="en-US" sz="900" dirty="0">
                <a:solidFill>
                  <a:schemeClr val="accent6"/>
                </a:solidFill>
              </a:rPr>
            </a:br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241070" y="580446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/>
                </a:solidFill>
              </a:rPr>
              <a:t>Different</a:t>
            </a:r>
          </a:p>
          <a:p>
            <a:r>
              <a:rPr lang="en-US" sz="900" dirty="0">
                <a:solidFill>
                  <a:schemeClr val="accent6"/>
                </a:solidFill>
              </a:rPr>
              <a:t>Performance</a:t>
            </a:r>
          </a:p>
        </p:txBody>
      </p:sp>
      <p:sp>
        <p:nvSpPr>
          <p:cNvPr id="2" name="Flowchart: Connector 1"/>
          <p:cNvSpPr/>
          <p:nvPr/>
        </p:nvSpPr>
        <p:spPr>
          <a:xfrm>
            <a:off x="4899943" y="1713035"/>
            <a:ext cx="68988" cy="68988"/>
          </a:xfrm>
          <a:prstGeom prst="flowChartConnector">
            <a:avLst/>
          </a:prstGeom>
          <a:gradFill flip="none" rotWithShape="1">
            <a:gsLst>
              <a:gs pos="0">
                <a:srgbClr val="00FF00"/>
              </a:gs>
              <a:gs pos="100000">
                <a:srgbClr val="66FF66"/>
              </a:gs>
            </a:gsLst>
            <a:path path="circle">
              <a:fillToRect l="100000" t="100000"/>
            </a:path>
            <a:tileRect r="-100000" b="-100000"/>
          </a:gra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4940205" y="1632632"/>
            <a:ext cx="8437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FY16 Add</a:t>
            </a:r>
          </a:p>
        </p:txBody>
      </p:sp>
      <p:sp>
        <p:nvSpPr>
          <p:cNvPr id="93" name="Flowchart: Connector 92"/>
          <p:cNvSpPr/>
          <p:nvPr/>
        </p:nvSpPr>
        <p:spPr>
          <a:xfrm>
            <a:off x="4899943" y="1862957"/>
            <a:ext cx="68988" cy="68988"/>
          </a:xfrm>
          <a:prstGeom prst="flowChartConnector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 flipH="1">
            <a:off x="4940206" y="1782554"/>
            <a:ext cx="10726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FY16 Renew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0320" y="1628879"/>
            <a:ext cx="2710784" cy="1866064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6040320" y="3968110"/>
            <a:ext cx="2665181" cy="324844"/>
          </a:xfrm>
          <a:prstGeom prst="rect">
            <a:avLst/>
          </a:prstGeom>
          <a:solidFill>
            <a:srgbClr val="C6E2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114551" y="3891179"/>
            <a:ext cx="220428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PCM4 Example:</a:t>
            </a:r>
          </a:p>
          <a:p>
            <a:r>
              <a:rPr lang="en-US" sz="1050" dirty="0"/>
              <a:t>     MAC 14  ◊  RM125 ◊ GENSS 120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5027" y="4308956"/>
            <a:ext cx="2650474" cy="170145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9230" y="3485285"/>
            <a:ext cx="1481874" cy="3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70992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75" y="1371600"/>
            <a:ext cx="8314369" cy="4724400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228600" y="4572000"/>
            <a:ext cx="3505200" cy="1676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FY17 Corn Breeding Testing Network</a:t>
            </a:r>
          </a:p>
        </p:txBody>
      </p:sp>
      <p:sp>
        <p:nvSpPr>
          <p:cNvPr id="5" name="Cube 4"/>
          <p:cNvSpPr/>
          <p:nvPr/>
        </p:nvSpPr>
        <p:spPr>
          <a:xfrm rot="21278318">
            <a:off x="388133" y="5510183"/>
            <a:ext cx="898610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31.8M</a:t>
            </a:r>
          </a:p>
        </p:txBody>
      </p:sp>
      <p:pic>
        <p:nvPicPr>
          <p:cNvPr id="6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3" cstate="print"/>
          <a:srcRect l="8421" t="32093" r="10526" b="28328"/>
          <a:stretch>
            <a:fillRect/>
          </a:stretch>
        </p:blipFill>
        <p:spPr bwMode="auto">
          <a:xfrm>
            <a:off x="1317346" y="5257800"/>
            <a:ext cx="673608" cy="218704"/>
          </a:xfrm>
          <a:prstGeom prst="rect">
            <a:avLst/>
          </a:prstGeom>
          <a:noFill/>
        </p:spPr>
      </p:pic>
      <p:sp>
        <p:nvSpPr>
          <p:cNvPr id="7" name="Title 2"/>
          <p:cNvSpPr txBox="1">
            <a:spLocks/>
          </p:cNvSpPr>
          <p:nvPr/>
        </p:nvSpPr>
        <p:spPr>
          <a:xfrm>
            <a:off x="1241146" y="46482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FY16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2307946" y="46482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FY17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4" cstate="print"/>
          <a:srcRect l="8421" t="32093" r="10526" b="28328"/>
          <a:stretch>
            <a:fillRect/>
          </a:stretch>
        </p:blipFill>
        <p:spPr bwMode="auto">
          <a:xfrm>
            <a:off x="2009242" y="5029200"/>
            <a:ext cx="1642871" cy="533400"/>
          </a:xfrm>
          <a:prstGeom prst="rect">
            <a:avLst/>
          </a:prstGeom>
          <a:noFill/>
        </p:spPr>
      </p:pic>
      <p:sp>
        <p:nvSpPr>
          <p:cNvPr id="10" name="Cube 9"/>
          <p:cNvSpPr/>
          <p:nvPr/>
        </p:nvSpPr>
        <p:spPr>
          <a:xfrm rot="21278318">
            <a:off x="1237568" y="5513804"/>
            <a:ext cx="976089" cy="432862"/>
          </a:xfrm>
          <a:prstGeom prst="cube">
            <a:avLst>
              <a:gd name="adj" fmla="val 19505"/>
            </a:avLst>
          </a:prstGeom>
          <a:solidFill>
            <a:srgbClr val="DAF5FE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</a:rPr>
              <a:t>40.2M</a:t>
            </a:r>
          </a:p>
        </p:txBody>
      </p:sp>
      <p:sp>
        <p:nvSpPr>
          <p:cNvPr id="11" name="Cube 10"/>
          <p:cNvSpPr/>
          <p:nvPr/>
        </p:nvSpPr>
        <p:spPr>
          <a:xfrm rot="21278318">
            <a:off x="2160681" y="5516622"/>
            <a:ext cx="1429071" cy="439285"/>
          </a:xfrm>
          <a:prstGeom prst="cube">
            <a:avLst>
              <a:gd name="adj" fmla="val 19505"/>
            </a:avLst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>
                <a:ln>
                  <a:solidFill>
                    <a:schemeClr val="accent5"/>
                  </a:solidFill>
                </a:ln>
                <a:solidFill>
                  <a:schemeClr val="tx2">
                    <a:lumMod val="75000"/>
                  </a:schemeClr>
                </a:solidFill>
              </a:rPr>
              <a:t>46.4M acres</a:t>
            </a: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326746" y="4648200"/>
            <a:ext cx="990600" cy="381000"/>
          </a:xfrm>
          <a:prstGeom prst="rect">
            <a:avLst/>
          </a:prstGeom>
        </p:spPr>
        <p:txBody>
          <a:bodyPr/>
          <a:lstStyle/>
          <a:p>
            <a:pPr lvl="0" algn="ctr" defTabSz="457200">
              <a:lnSpc>
                <a:spcPct val="85000"/>
              </a:lnSpc>
              <a:spcBef>
                <a:spcPct val="0"/>
              </a:spcBef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FY15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4" descr="C:\Users\AMGOLD\AppData\Local\Microsoft\Windows\Temporary Internet Files\Content.IE5\GI97UHSY\Maize_-_Corn[1].jpg"/>
          <p:cNvPicPr>
            <a:picLocks noChangeAspect="1" noChangeArrowheads="1"/>
          </p:cNvPicPr>
          <p:nvPr/>
        </p:nvPicPr>
        <p:blipFill>
          <a:blip r:embed="rId3" cstate="print"/>
          <a:srcRect l="8421" t="32093" r="10526" b="28328"/>
          <a:stretch>
            <a:fillRect/>
          </a:stretch>
        </p:blipFill>
        <p:spPr bwMode="auto">
          <a:xfrm>
            <a:off x="622920" y="5329332"/>
            <a:ext cx="457200" cy="148442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50000" t="10115"/>
          <a:stretch/>
        </p:blipFill>
        <p:spPr>
          <a:xfrm>
            <a:off x="622920" y="1162039"/>
            <a:ext cx="2443771" cy="334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22212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FY17 Corn </a:t>
            </a:r>
            <a:r>
              <a:rPr lang="en-US" dirty="0" err="1"/>
              <a:t>Undersampled</a:t>
            </a:r>
            <a:r>
              <a:rPr lang="en-US" dirty="0"/>
              <a:t> Environments</a:t>
            </a:r>
          </a:p>
        </p:txBody>
      </p:sp>
      <p:pic>
        <p:nvPicPr>
          <p:cNvPr id="2050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07712"/>
            <a:ext cx="8219247" cy="468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18" t="10749" r="37225" b="-636"/>
          <a:stretch/>
        </p:blipFill>
        <p:spPr>
          <a:xfrm>
            <a:off x="363747" y="2590800"/>
            <a:ext cx="2915728" cy="334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868846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rn Breeding Pulse Survey_March">
  <a:themeElements>
    <a:clrScheme name="Monsanto Plant Breeding">
      <a:dk1>
        <a:srgbClr val="52410F"/>
      </a:dk1>
      <a:lt1>
        <a:srgbClr val="8A8C09"/>
      </a:lt1>
      <a:dk2>
        <a:srgbClr val="35823D"/>
      </a:dk2>
      <a:lt2>
        <a:srgbClr val="B4BD35"/>
      </a:lt2>
      <a:accent1>
        <a:srgbClr val="FBD13E"/>
      </a:accent1>
      <a:accent2>
        <a:srgbClr val="79A23F"/>
      </a:accent2>
      <a:accent3>
        <a:srgbClr val="B19643"/>
      </a:accent3>
      <a:accent4>
        <a:srgbClr val="4E4230"/>
      </a:accent4>
      <a:accent5>
        <a:srgbClr val="4E4230"/>
      </a:accent5>
      <a:accent6>
        <a:srgbClr val="FFFFFF"/>
      </a:accent6>
      <a:hlink>
        <a:srgbClr val="A3B739"/>
      </a:hlink>
      <a:folHlink>
        <a:srgbClr val="CB61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56E3010B6C78C43B403FCEC50CFF6DF" ma:contentTypeVersion="0" ma:contentTypeDescription="Create a new document." ma:contentTypeScope="" ma:versionID="2eef66466485813c7e69cf9366931c56">
  <xsd:schema xmlns:xsd="http://www.w3.org/2001/XMLSchema" xmlns:xs="http://www.w3.org/2001/XMLSchema" xmlns:p="http://schemas.microsoft.com/office/2006/metadata/properties" xmlns:ns2="d7cf1748-8f9b-4c1e-8e67-ca443e0dddf2" targetNamespace="http://schemas.microsoft.com/office/2006/metadata/properties" ma:root="true" ma:fieldsID="07a3e2a647e3a73aab716010846bd03f" ns2:_="">
    <xsd:import namespace="d7cf1748-8f9b-4c1e-8e67-ca443e0dddf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cf1748-8f9b-4c1e-8e67-ca443e0dddf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F6129593-7184-4C6C-8D57-AE660C2E75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A29B9F-2B42-4521-8FBF-DCA33A5AAEF9}">
  <ds:schemaRefs>
    <ds:schemaRef ds:uri="http://purl.org/dc/terms/"/>
    <ds:schemaRef ds:uri="http://schemas.microsoft.com/office/2006/metadata/properties"/>
    <ds:schemaRef ds:uri="d7cf1748-8f9b-4c1e-8e67-ca443e0dddf2"/>
    <ds:schemaRef ds:uri="http://schemas.microsoft.com/office/infopath/2007/PartnerControls"/>
    <ds:schemaRef ds:uri="http://www.w3.org/XML/1998/namespace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0DAF843-8B61-423B-964E-04EE9DF9C1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cf1748-8f9b-4c1e-8e67-ca443e0dd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09B1A844-5399-4E1B-8655-1AF692524B7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Corn Breeding Pulse Survey_March</Template>
  <TotalTime>136158</TotalTime>
  <Words>1175</Words>
  <Application>Microsoft Office PowerPoint</Application>
  <PresentationFormat>On-screen Show (4:3)</PresentationFormat>
  <Paragraphs>332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Black</vt:lpstr>
      <vt:lpstr>Bodoni MT Black</vt:lpstr>
      <vt:lpstr>Calibri</vt:lpstr>
      <vt:lpstr>Georgia</vt:lpstr>
      <vt:lpstr>Times</vt:lpstr>
      <vt:lpstr>Corn Breeding Pulse Survey_March</vt:lpstr>
      <vt:lpstr>PowerPoint Presentation</vt:lpstr>
      <vt:lpstr>PowerPoint Presentation</vt:lpstr>
      <vt:lpstr>PowerPoint Presentation</vt:lpstr>
      <vt:lpstr>Three Pillars Support Optimization</vt:lpstr>
      <vt:lpstr>1) Corn Market Representation</vt:lpstr>
      <vt:lpstr>2) Comparable Quality in Datasets</vt:lpstr>
      <vt:lpstr>3) New Knowledge from Contrasting Yields</vt:lpstr>
      <vt:lpstr>FY17 Corn Breeding Testing Network</vt:lpstr>
      <vt:lpstr>FY17 Corn Undersampled Environments</vt:lpstr>
      <vt:lpstr>Illinois / Indiana / Ohio</vt:lpstr>
      <vt:lpstr>Illinois / Indiana / Ohio</vt:lpstr>
      <vt:lpstr>PowerPoint Presentation</vt:lpstr>
      <vt:lpstr>PowerPoint Presentation</vt:lpstr>
      <vt:lpstr>FY17 Soy Testing Locations Increased +32</vt:lpstr>
      <vt:lpstr>Testing Network Optimization Roadmap</vt:lpstr>
      <vt:lpstr>FY17 Soy Testing Locations Increased +32</vt:lpstr>
      <vt:lpstr>PowerPoint Presentation</vt:lpstr>
      <vt:lpstr>PowerPoint Presentation</vt:lpstr>
    </vt:vector>
  </TitlesOfParts>
  <Company>Monsanto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gmdill</dc:creator>
  <cp:lastModifiedBy>GOLD, ADAM M [AG/1005]</cp:lastModifiedBy>
  <cp:revision>2350</cp:revision>
  <dcterms:created xsi:type="dcterms:W3CDTF">2013-10-14T13:02:31Z</dcterms:created>
  <dcterms:modified xsi:type="dcterms:W3CDTF">2017-01-27T21:25:55Z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0x010100856E3010B6C78C43B403FCEC50CFF6DF</vt:lpwstr>
  </property>
  <property fmtid="{D5CDD505-2E9C-101B-9397-08002B2CF9AE}" pid="3" name="_dlc_DocIdItemGuid">
    <vt:lpwstr>eac5fe60-bfe9-445f-a337-e6997e049ae2</vt:lpwstr>
  </property>
  <property fmtid="{D5CDD505-2E9C-101B-9397-08002B2CF9AE}" pid="4" name="_NewReviewCycle">
    <vt:lpwstr/>
  </property>
</Properties>
</file>